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17"/>
  </p:notesMasterIdLst>
  <p:handoutMasterIdLst>
    <p:handoutMasterId r:id="rId18"/>
  </p:handoutMasterIdLst>
  <p:sldIdLst>
    <p:sldId id="256" r:id="rId2"/>
    <p:sldId id="258" r:id="rId3"/>
    <p:sldId id="269" r:id="rId4"/>
    <p:sldId id="260" r:id="rId5"/>
    <p:sldId id="276" r:id="rId6"/>
    <p:sldId id="268" r:id="rId7"/>
    <p:sldId id="277" r:id="rId8"/>
    <p:sldId id="262" r:id="rId9"/>
    <p:sldId id="263" r:id="rId10"/>
    <p:sldId id="271" r:id="rId11"/>
    <p:sldId id="264" r:id="rId12"/>
    <p:sldId id="275" r:id="rId13"/>
    <p:sldId id="266" r:id="rId14"/>
    <p:sldId id="265" r:id="rId15"/>
    <p:sldId id="274"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34" autoAdjust="0"/>
    <p:restoredTop sz="59964" autoAdjust="0"/>
  </p:normalViewPr>
  <p:slideViewPr>
    <p:cSldViewPr snapToGrid="0">
      <p:cViewPr varScale="1">
        <p:scale>
          <a:sx n="67" d="100"/>
          <a:sy n="67" d="100"/>
        </p:scale>
        <p:origin x="20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3166" tIns="46583" rIns="93166" bIns="46583" rtlCol="0"/>
          <a:lstStyle>
            <a:lvl1pPr algn="r">
              <a:defRPr sz="1200"/>
            </a:lvl1pPr>
          </a:lstStyle>
          <a:p>
            <a:fld id="{97FA6B36-A368-41A4-B84B-1E096D8BA085}" type="datetimeFigureOut">
              <a:rPr lang="en-US" smtClean="0"/>
              <a:t>3/16/2015</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3166" tIns="46583" rIns="93166" bIns="46583" rtlCol="0" anchor="b"/>
          <a:lstStyle>
            <a:lvl1pPr algn="r">
              <a:defRPr sz="1200"/>
            </a:lvl1pPr>
          </a:lstStyle>
          <a:p>
            <a:fld id="{8EC12AA5-395A-4E0D-A204-E77789E65130}" type="slidenum">
              <a:rPr lang="en-US" smtClean="0"/>
              <a:t>‹#›</a:t>
            </a:fld>
            <a:endParaRPr lang="en-US"/>
          </a:p>
        </p:txBody>
      </p:sp>
    </p:spTree>
    <p:extLst>
      <p:ext uri="{BB962C8B-B14F-4D97-AF65-F5344CB8AC3E}">
        <p14:creationId xmlns:p14="http://schemas.microsoft.com/office/powerpoint/2010/main" val="2288874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6435"/>
          </a:xfrm>
          <a:prstGeom prst="rect">
            <a:avLst/>
          </a:prstGeom>
        </p:spPr>
        <p:txBody>
          <a:bodyPr vert="horz" lIns="93166" tIns="46583" rIns="93166" bIns="46583" rtlCol="0"/>
          <a:lstStyle>
            <a:lvl1pPr algn="r">
              <a:defRPr sz="1200"/>
            </a:lvl1pPr>
          </a:lstStyle>
          <a:p>
            <a:fld id="{98389A27-9CFA-4B26-B7FC-DD4B9820A8E7}" type="datetimeFigureOut">
              <a:rPr lang="en-US" smtClean="0"/>
              <a:t>3/16/2015</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4"/>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3166" tIns="46583" rIns="93166" bIns="46583" rtlCol="0" anchor="b"/>
          <a:lstStyle>
            <a:lvl1pPr algn="r">
              <a:defRPr sz="1200"/>
            </a:lvl1pPr>
          </a:lstStyle>
          <a:p>
            <a:fld id="{8F58BF79-EE30-4E7D-BCD0-545BE3B5BAB7}" type="slidenum">
              <a:rPr lang="en-US" smtClean="0"/>
              <a:t>‹#›</a:t>
            </a:fld>
            <a:endParaRPr lang="en-US"/>
          </a:p>
        </p:txBody>
      </p:sp>
    </p:spTree>
    <p:extLst>
      <p:ext uri="{BB962C8B-B14F-4D97-AF65-F5344CB8AC3E}">
        <p14:creationId xmlns:p14="http://schemas.microsoft.com/office/powerpoint/2010/main" val="1560669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58BF79-EE30-4E7D-BCD0-545BE3B5BAB7}" type="slidenum">
              <a:rPr lang="en-US" smtClean="0"/>
              <a:t>1</a:t>
            </a:fld>
            <a:endParaRPr lang="en-US"/>
          </a:p>
        </p:txBody>
      </p:sp>
    </p:spTree>
    <p:extLst>
      <p:ext uri="{BB962C8B-B14F-4D97-AF65-F5344CB8AC3E}">
        <p14:creationId xmlns:p14="http://schemas.microsoft.com/office/powerpoint/2010/main" val="42358807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Components:</a:t>
            </a:r>
          </a:p>
          <a:p>
            <a:endParaRPr lang="en-US" dirty="0" smtClean="0"/>
          </a:p>
          <a:p>
            <a:r>
              <a:rPr lang="en-US" dirty="0" smtClean="0"/>
              <a:t>Projects that are</a:t>
            </a:r>
            <a:r>
              <a:rPr lang="en-US" baseline="0" dirty="0" smtClean="0"/>
              <a:t> completed and finalized.</a:t>
            </a:r>
          </a:p>
          <a:p>
            <a:endParaRPr lang="en-US" baseline="0" dirty="0" smtClean="0"/>
          </a:p>
          <a:p>
            <a:r>
              <a:rPr lang="en-US" baseline="0" dirty="0" smtClean="0"/>
              <a:t>A measure of dollars paid after the project has been accepted plus 15 days (estimate period).</a:t>
            </a:r>
          </a:p>
          <a:p>
            <a:endParaRPr lang="en-US" baseline="0" dirty="0" smtClean="0"/>
          </a:p>
          <a:p>
            <a:r>
              <a:rPr lang="en-US" baseline="0" dirty="0" smtClean="0"/>
              <a:t>Based on a rolling 365 day calendar.</a:t>
            </a:r>
          </a:p>
          <a:p>
            <a:endParaRPr lang="en-US" baseline="0" dirty="0" smtClean="0"/>
          </a:p>
          <a:p>
            <a:r>
              <a:rPr lang="en-US" baseline="0" dirty="0" smtClean="0"/>
              <a:t>Extra work and price adjustments are excluded from the measurement.</a:t>
            </a:r>
            <a:endParaRPr lang="en-US" dirty="0"/>
          </a:p>
        </p:txBody>
      </p:sp>
      <p:sp>
        <p:nvSpPr>
          <p:cNvPr id="4" name="Slide Number Placeholder 3"/>
          <p:cNvSpPr>
            <a:spLocks noGrp="1"/>
          </p:cNvSpPr>
          <p:nvPr>
            <p:ph type="sldNum" sz="quarter" idx="10"/>
          </p:nvPr>
        </p:nvSpPr>
        <p:spPr/>
        <p:txBody>
          <a:bodyPr/>
          <a:lstStyle/>
          <a:p>
            <a:fld id="{8F58BF79-EE30-4E7D-BCD0-545BE3B5BAB7}" type="slidenum">
              <a:rPr lang="en-US" smtClean="0"/>
              <a:t>10</a:t>
            </a:fld>
            <a:endParaRPr lang="en-US"/>
          </a:p>
        </p:txBody>
      </p:sp>
    </p:spTree>
    <p:extLst>
      <p:ext uri="{BB962C8B-B14F-4D97-AF65-F5344CB8AC3E}">
        <p14:creationId xmlns:p14="http://schemas.microsoft.com/office/powerpoint/2010/main" val="400257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Districts</a:t>
            </a:r>
            <a:r>
              <a:rPr lang="en-US" baseline="0" dirty="0" smtClean="0"/>
              <a:t> 1, 3, 4, 5, 6, 9, 10 (twice), and 11 all had projects that received </a:t>
            </a:r>
            <a:r>
              <a:rPr lang="en-US" b="1" baseline="0" dirty="0" smtClean="0"/>
              <a:t>“Quality Asphalt Paving Awards” </a:t>
            </a:r>
            <a:r>
              <a:rPr lang="en-US" baseline="0" dirty="0" smtClean="0"/>
              <a:t>from Flexible Pavements of Ohio.</a:t>
            </a:r>
          </a:p>
          <a:p>
            <a:endParaRPr lang="en-US" baseline="0" dirty="0" smtClean="0"/>
          </a:p>
          <a:p>
            <a:r>
              <a:rPr lang="en-US" baseline="0" dirty="0" smtClean="0"/>
              <a:t>The Contractors associated with these projects were </a:t>
            </a:r>
            <a:r>
              <a:rPr lang="en-US" b="1" baseline="0" dirty="0" smtClean="0"/>
              <a:t>Northstar Asphalt, Inc</a:t>
            </a:r>
            <a:r>
              <a:rPr lang="en-US" baseline="0" dirty="0" smtClean="0"/>
              <a:t>.,  </a:t>
            </a:r>
            <a:r>
              <a:rPr lang="en-US" b="1" baseline="0" dirty="0" smtClean="0"/>
              <a:t>The Shelly Company</a:t>
            </a:r>
            <a:r>
              <a:rPr lang="en-US" baseline="0" dirty="0" smtClean="0"/>
              <a:t>,</a:t>
            </a:r>
            <a:r>
              <a:rPr lang="en-US" b="1" baseline="0" dirty="0" smtClean="0"/>
              <a:t> The Kokosing Construction Company (x3)</a:t>
            </a:r>
            <a:r>
              <a:rPr lang="en-US" baseline="0" dirty="0" smtClean="0"/>
              <a:t>, and </a:t>
            </a:r>
            <a:r>
              <a:rPr lang="en-US" b="1" baseline="0" dirty="0" smtClean="0"/>
              <a:t>Shelly and Sands (x4)</a:t>
            </a:r>
            <a:endParaRPr lang="en-US" b="1" dirty="0"/>
          </a:p>
        </p:txBody>
      </p:sp>
      <p:sp>
        <p:nvSpPr>
          <p:cNvPr id="4" name="Slide Number Placeholder 3"/>
          <p:cNvSpPr>
            <a:spLocks noGrp="1"/>
          </p:cNvSpPr>
          <p:nvPr>
            <p:ph type="sldNum" sz="quarter" idx="10"/>
          </p:nvPr>
        </p:nvSpPr>
        <p:spPr/>
        <p:txBody>
          <a:bodyPr/>
          <a:lstStyle/>
          <a:p>
            <a:fld id="{8F58BF79-EE30-4E7D-BCD0-545BE3B5BAB7}" type="slidenum">
              <a:rPr lang="en-US" smtClean="0"/>
              <a:t>11</a:t>
            </a:fld>
            <a:endParaRPr lang="en-US"/>
          </a:p>
        </p:txBody>
      </p:sp>
    </p:spTree>
    <p:extLst>
      <p:ext uri="{BB962C8B-B14F-4D97-AF65-F5344CB8AC3E}">
        <p14:creationId xmlns:p14="http://schemas.microsoft.com/office/powerpoint/2010/main" val="3415938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8BF79-EE30-4E7D-BCD0-545BE3B5BAB7}" type="slidenum">
              <a:rPr lang="en-US" smtClean="0"/>
              <a:t>12</a:t>
            </a:fld>
            <a:endParaRPr lang="en-US"/>
          </a:p>
        </p:txBody>
      </p:sp>
    </p:spTree>
    <p:extLst>
      <p:ext uri="{BB962C8B-B14F-4D97-AF65-F5344CB8AC3E}">
        <p14:creationId xmlns:p14="http://schemas.microsoft.com/office/powerpoint/2010/main" val="326089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ODOT District 10’s </a:t>
            </a:r>
            <a:r>
              <a:rPr lang="en-US" b="1" dirty="0" smtClean="0"/>
              <a:t>Nelsonville Bypass </a:t>
            </a:r>
            <a:r>
              <a:rPr lang="en-US" dirty="0" smtClean="0"/>
              <a:t>Project won</a:t>
            </a:r>
            <a:r>
              <a:rPr lang="en-US" baseline="0" dirty="0" smtClean="0"/>
              <a:t> the </a:t>
            </a:r>
            <a:r>
              <a:rPr lang="en-US" b="1" baseline="0" dirty="0" smtClean="0"/>
              <a:t>Presidents Award for Environment </a:t>
            </a:r>
            <a:r>
              <a:rPr lang="en-US" baseline="0" dirty="0" smtClean="0"/>
              <a:t>sponsored by AASHTO.  </a:t>
            </a:r>
            <a:r>
              <a:rPr lang="en-US" b="1" baseline="0" dirty="0" smtClean="0"/>
              <a:t>This is a national award that recognizes the best environmentally-friendly transportation project in America.</a:t>
            </a:r>
          </a:p>
          <a:p>
            <a:endParaRPr lang="en-US" baseline="0" dirty="0" smtClean="0"/>
          </a:p>
          <a:p>
            <a:r>
              <a:rPr lang="en-US" baseline="0" dirty="0" smtClean="0"/>
              <a:t>The Bypass Project was also selected as one of the </a:t>
            </a:r>
            <a:r>
              <a:rPr lang="en-US" b="1" baseline="0" dirty="0" smtClean="0"/>
              <a:t>AASHTO’s Top 10 America’s Transportation Projects</a:t>
            </a:r>
            <a:r>
              <a:rPr lang="en-US" baseline="0" dirty="0" smtClean="0"/>
              <a:t>.    </a:t>
            </a:r>
            <a:r>
              <a:rPr lang="en-US" b="1" baseline="0" dirty="0" smtClean="0"/>
              <a:t>This is the first time an ODOT project ever made the Top 10.</a:t>
            </a:r>
          </a:p>
          <a:p>
            <a:endParaRPr lang="en-US" dirty="0"/>
          </a:p>
        </p:txBody>
      </p:sp>
      <p:sp>
        <p:nvSpPr>
          <p:cNvPr id="4" name="Slide Number Placeholder 3"/>
          <p:cNvSpPr>
            <a:spLocks noGrp="1"/>
          </p:cNvSpPr>
          <p:nvPr>
            <p:ph type="sldNum" sz="quarter" idx="10"/>
          </p:nvPr>
        </p:nvSpPr>
        <p:spPr/>
        <p:txBody>
          <a:bodyPr/>
          <a:lstStyle/>
          <a:p>
            <a:fld id="{8F58BF79-EE30-4E7D-BCD0-545BE3B5BAB7}" type="slidenum">
              <a:rPr lang="en-US" smtClean="0"/>
              <a:t>13</a:t>
            </a:fld>
            <a:endParaRPr lang="en-US"/>
          </a:p>
        </p:txBody>
      </p:sp>
    </p:spTree>
    <p:extLst>
      <p:ext uri="{BB962C8B-B14F-4D97-AF65-F5344CB8AC3E}">
        <p14:creationId xmlns:p14="http://schemas.microsoft.com/office/powerpoint/2010/main" val="4026846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ODOT District Three and Mosser Construction won</a:t>
            </a:r>
            <a:r>
              <a:rPr lang="en-US" baseline="0" dirty="0" smtClean="0"/>
              <a:t> an</a:t>
            </a:r>
            <a:r>
              <a:rPr lang="en-US" dirty="0" smtClean="0"/>
              <a:t> </a:t>
            </a:r>
            <a:r>
              <a:rPr lang="en-US" b="1" dirty="0" smtClean="0"/>
              <a:t>International Partnering Institute: Partnered</a:t>
            </a:r>
            <a:r>
              <a:rPr lang="en-US" b="1" baseline="0" dirty="0" smtClean="0"/>
              <a:t> Project of the Year Award.  </a:t>
            </a:r>
            <a:r>
              <a:rPr lang="en-US" b="0" baseline="0" dirty="0" smtClean="0"/>
              <a:t>The team achieved </a:t>
            </a:r>
            <a:r>
              <a:rPr lang="en-US" b="1" baseline="0" dirty="0" smtClean="0"/>
              <a:t>“Ruby Level” </a:t>
            </a:r>
            <a:r>
              <a:rPr lang="en-US" b="0" baseline="0" dirty="0" smtClean="0"/>
              <a:t>status in the $25M - $250M Transportation Category.</a:t>
            </a:r>
            <a:endParaRPr lang="en-US" b="0" dirty="0"/>
          </a:p>
        </p:txBody>
      </p:sp>
      <p:sp>
        <p:nvSpPr>
          <p:cNvPr id="4" name="Slide Number Placeholder 3"/>
          <p:cNvSpPr>
            <a:spLocks noGrp="1"/>
          </p:cNvSpPr>
          <p:nvPr>
            <p:ph type="sldNum" sz="quarter" idx="10"/>
          </p:nvPr>
        </p:nvSpPr>
        <p:spPr/>
        <p:txBody>
          <a:bodyPr/>
          <a:lstStyle/>
          <a:p>
            <a:fld id="{8F58BF79-EE30-4E7D-BCD0-545BE3B5BAB7}" type="slidenum">
              <a:rPr lang="en-US" smtClean="0"/>
              <a:t>14</a:t>
            </a:fld>
            <a:endParaRPr lang="en-US"/>
          </a:p>
        </p:txBody>
      </p:sp>
    </p:spTree>
    <p:extLst>
      <p:ext uri="{BB962C8B-B14F-4D97-AF65-F5344CB8AC3E}">
        <p14:creationId xmlns:p14="http://schemas.microsoft.com/office/powerpoint/2010/main" val="3489931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8BF79-EE30-4E7D-BCD0-545BE3B5BAB7}" type="slidenum">
              <a:rPr lang="en-US" smtClean="0"/>
              <a:t>15</a:t>
            </a:fld>
            <a:endParaRPr lang="en-US"/>
          </a:p>
        </p:txBody>
      </p:sp>
    </p:spTree>
    <p:extLst>
      <p:ext uri="{BB962C8B-B14F-4D97-AF65-F5344CB8AC3E}">
        <p14:creationId xmlns:p14="http://schemas.microsoft.com/office/powerpoint/2010/main" val="125668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sz="1400" dirty="0"/>
              <a:t>Last construction season, </a:t>
            </a:r>
            <a:r>
              <a:rPr lang="en-US" sz="1400" b="1" dirty="0"/>
              <a:t>ODOT sold 750 construction projects totaling nearly $1.78 Billion.</a:t>
            </a:r>
          </a:p>
          <a:p>
            <a:endParaRPr lang="en-US" sz="1400" dirty="0"/>
          </a:p>
          <a:p>
            <a:r>
              <a:rPr lang="en-US" sz="1400" dirty="0"/>
              <a:t>On top of this </a:t>
            </a:r>
            <a:r>
              <a:rPr lang="en-US" sz="1400" b="1" dirty="0"/>
              <a:t>you delivered another $14.4 Million </a:t>
            </a:r>
            <a:r>
              <a:rPr lang="en-US" sz="1400" dirty="0"/>
              <a:t>of emergency work that was not planned.  </a:t>
            </a:r>
          </a:p>
          <a:p>
            <a:endParaRPr lang="en-US" sz="1400" dirty="0"/>
          </a:p>
          <a:p>
            <a:r>
              <a:rPr lang="en-US" sz="1400" dirty="0"/>
              <a:t>In addition, our </a:t>
            </a:r>
            <a:r>
              <a:rPr lang="en-US" sz="1400" b="1" dirty="0"/>
              <a:t>Local public partners sold </a:t>
            </a:r>
            <a:r>
              <a:rPr lang="en-US" sz="1600" b="1" dirty="0">
                <a:solidFill>
                  <a:srgbClr val="FF0000"/>
                </a:solidFill>
              </a:rPr>
              <a:t>273 projects totaling $347.8 M</a:t>
            </a:r>
            <a:r>
              <a:rPr lang="en-US" sz="1400" dirty="0"/>
              <a:t>.  Many of the contractors in the room construction those project and the Federal Highway and ODOT staff are responsible for working with the locals and overseeing their administration of these projects.</a:t>
            </a:r>
          </a:p>
          <a:p>
            <a:endParaRPr lang="en-US" sz="1400" dirty="0"/>
          </a:p>
          <a:p>
            <a:pPr defTabSz="930386">
              <a:defRPr/>
            </a:pPr>
            <a:r>
              <a:rPr lang="en-US" sz="1400" b="1" dirty="0"/>
              <a:t>4995 C92s (subcontracts) </a:t>
            </a:r>
            <a:r>
              <a:rPr lang="en-US" sz="1400" dirty="0"/>
              <a:t>were approved and administered in association with this work.</a:t>
            </a:r>
          </a:p>
          <a:p>
            <a:endParaRPr lang="en-US" sz="1400" dirty="0"/>
          </a:p>
          <a:p>
            <a:r>
              <a:rPr lang="en-US" sz="1400" dirty="0"/>
              <a:t>All of this work combines for a </a:t>
            </a:r>
            <a:r>
              <a:rPr lang="en-US" sz="1400" b="1" dirty="0"/>
              <a:t>grand total of $2.1Billion. </a:t>
            </a:r>
          </a:p>
          <a:p>
            <a:endParaRPr lang="en-US" sz="1400" dirty="0"/>
          </a:p>
        </p:txBody>
      </p:sp>
      <p:sp>
        <p:nvSpPr>
          <p:cNvPr id="4" name="Slide Number Placeholder 3"/>
          <p:cNvSpPr>
            <a:spLocks noGrp="1"/>
          </p:cNvSpPr>
          <p:nvPr>
            <p:ph type="sldNum" sz="quarter" idx="10"/>
          </p:nvPr>
        </p:nvSpPr>
        <p:spPr/>
        <p:txBody>
          <a:bodyPr/>
          <a:lstStyle/>
          <a:p>
            <a:fld id="{4B0FDA08-891D-4D24-9337-D12A075AC062}" type="slidenum">
              <a:rPr lang="en-US">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92702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a:t>All of this work pushed a lot of money into the economy…over </a:t>
            </a:r>
            <a:r>
              <a:rPr lang="en-US"/>
              <a:t>$1.6B!  </a:t>
            </a:r>
            <a:r>
              <a:rPr lang="en-US" dirty="0"/>
              <a:t>In turn it created </a:t>
            </a:r>
            <a:r>
              <a:rPr lang="en-US" b="1" dirty="0"/>
              <a:t>a lot of jobs</a:t>
            </a:r>
            <a:r>
              <a:rPr lang="en-US" dirty="0"/>
              <a:t>.  </a:t>
            </a:r>
          </a:p>
          <a:p>
            <a:endParaRPr lang="en-US" dirty="0"/>
          </a:p>
          <a:p>
            <a:r>
              <a:rPr lang="en-US" dirty="0"/>
              <a:t>You are all to be </a:t>
            </a:r>
            <a:r>
              <a:rPr lang="en-US" b="1" dirty="0"/>
              <a:t>commended</a:t>
            </a:r>
            <a:r>
              <a:rPr lang="en-US" dirty="0"/>
              <a:t>.   A lot of </a:t>
            </a:r>
            <a:r>
              <a:rPr lang="en-US" b="1" dirty="0"/>
              <a:t>effort and diligence </a:t>
            </a:r>
            <a:r>
              <a:rPr lang="en-US" dirty="0"/>
              <a:t>goes into spending this amount money for transportation projects….lots of state and federal regulations!  </a:t>
            </a:r>
          </a:p>
          <a:p>
            <a:endParaRPr lang="en-US" dirty="0"/>
          </a:p>
          <a:p>
            <a:r>
              <a:rPr lang="en-US" dirty="0"/>
              <a:t>You can see from the pie chart that </a:t>
            </a:r>
            <a:r>
              <a:rPr lang="en-US" b="1" dirty="0"/>
              <a:t>each district contributed </a:t>
            </a:r>
            <a:r>
              <a:rPr lang="en-US" dirty="0"/>
              <a:t>to this effort…meaning the </a:t>
            </a:r>
            <a:r>
              <a:rPr lang="en-US" b="1" dirty="0"/>
              <a:t>dollars were spent all over the state</a:t>
            </a:r>
            <a:r>
              <a:rPr lang="en-US" dirty="0"/>
              <a:t>.  </a:t>
            </a:r>
          </a:p>
          <a:p>
            <a:endParaRPr lang="en-US" dirty="0"/>
          </a:p>
          <a:p>
            <a:r>
              <a:rPr lang="en-US" dirty="0"/>
              <a:t>Districts </a:t>
            </a:r>
            <a:r>
              <a:rPr lang="en-US" b="1" dirty="0"/>
              <a:t>12 </a:t>
            </a:r>
            <a:r>
              <a:rPr lang="en-US" dirty="0"/>
              <a:t>expended the most at </a:t>
            </a:r>
            <a:r>
              <a:rPr lang="en-US" b="1" dirty="0"/>
              <a:t>16%</a:t>
            </a:r>
            <a:r>
              <a:rPr lang="en-US" dirty="0"/>
              <a:t> which can be attributed to the Cleveland Innerbelt Bridges.  </a:t>
            </a:r>
          </a:p>
          <a:p>
            <a:endParaRPr lang="en-US" b="1" dirty="0"/>
          </a:p>
          <a:p>
            <a:r>
              <a:rPr lang="en-US" b="1" dirty="0"/>
              <a:t>Districts 8 and 6 </a:t>
            </a:r>
            <a:r>
              <a:rPr lang="en-US" dirty="0"/>
              <a:t>are close behind at </a:t>
            </a:r>
            <a:r>
              <a:rPr lang="en-US" b="1" dirty="0"/>
              <a:t>13%</a:t>
            </a:r>
            <a:r>
              <a:rPr lang="en-US" dirty="0"/>
              <a:t>.  </a:t>
            </a:r>
          </a:p>
          <a:p>
            <a:endParaRPr lang="en-US" dirty="0"/>
          </a:p>
        </p:txBody>
      </p:sp>
      <p:sp>
        <p:nvSpPr>
          <p:cNvPr id="4" name="Slide Number Placeholder 3"/>
          <p:cNvSpPr>
            <a:spLocks noGrp="1"/>
          </p:cNvSpPr>
          <p:nvPr>
            <p:ph type="sldNum" sz="quarter" idx="10"/>
          </p:nvPr>
        </p:nvSpPr>
        <p:spPr/>
        <p:txBody>
          <a:bodyPr/>
          <a:lstStyle/>
          <a:p>
            <a:fld id="{8F58BF79-EE30-4E7D-BCD0-545BE3B5BAB7}" type="slidenum">
              <a:rPr lang="en-US" smtClean="0"/>
              <a:t>3</a:t>
            </a:fld>
            <a:endParaRPr lang="en-US"/>
          </a:p>
        </p:txBody>
      </p:sp>
    </p:spTree>
    <p:extLst>
      <p:ext uri="{BB962C8B-B14F-4D97-AF65-F5344CB8AC3E}">
        <p14:creationId xmlns:p14="http://schemas.microsoft.com/office/powerpoint/2010/main" val="3004476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a:t>One </a:t>
            </a:r>
            <a:r>
              <a:rPr lang="en-US" b="1" dirty="0"/>
              <a:t>i</a:t>
            </a:r>
            <a:r>
              <a:rPr lang="en-US" b="1" dirty="0">
                <a:solidFill>
                  <a:srgbClr val="FF0000"/>
                </a:solidFill>
              </a:rPr>
              <a:t>ndicato</a:t>
            </a:r>
            <a:r>
              <a:rPr lang="en-US" b="1" dirty="0"/>
              <a:t>r or success </a:t>
            </a:r>
            <a:r>
              <a:rPr lang="en-US" dirty="0"/>
              <a:t>can be the </a:t>
            </a:r>
            <a:r>
              <a:rPr lang="en-US" b="1" dirty="0"/>
              <a:t>number or volume of construction claims </a:t>
            </a:r>
            <a:r>
              <a:rPr lang="en-US" dirty="0"/>
              <a:t>that we see.  </a:t>
            </a:r>
          </a:p>
          <a:p>
            <a:endParaRPr lang="en-US" dirty="0"/>
          </a:p>
          <a:p>
            <a:r>
              <a:rPr lang="en-US" dirty="0"/>
              <a:t>You will hear more today about </a:t>
            </a:r>
            <a:r>
              <a:rPr lang="en-US" b="1" dirty="0"/>
              <a:t>Partnering</a:t>
            </a:r>
            <a:r>
              <a:rPr lang="en-US" dirty="0"/>
              <a:t> and our 3 </a:t>
            </a:r>
            <a:r>
              <a:rPr lang="en-US" b="1" dirty="0"/>
              <a:t>Dispute Resolution Processes</a:t>
            </a:r>
            <a:r>
              <a:rPr lang="en-US" dirty="0"/>
              <a:t>.  All of those tools are </a:t>
            </a:r>
            <a:r>
              <a:rPr lang="en-US" b="1" dirty="0"/>
              <a:t>working</a:t>
            </a:r>
            <a:r>
              <a:rPr lang="en-US" dirty="0"/>
              <a:t> as is evidenced by these numbers. </a:t>
            </a:r>
          </a:p>
          <a:p>
            <a:endParaRPr lang="en-US" dirty="0"/>
          </a:p>
          <a:p>
            <a:r>
              <a:rPr lang="en-US" dirty="0"/>
              <a:t>Looking at this data you can see that we </a:t>
            </a:r>
            <a:r>
              <a:rPr lang="en-US" b="1" dirty="0"/>
              <a:t>continue to see a low number of claims </a:t>
            </a:r>
            <a:r>
              <a:rPr lang="en-US" dirty="0"/>
              <a:t>in relation to the volume of work.  The data shown on this chart is specific to the </a:t>
            </a:r>
            <a:r>
              <a:rPr lang="en-US" b="1" dirty="0"/>
              <a:t>number of Step 3 Claims that are escalated to the Director’s Claims Board</a:t>
            </a:r>
            <a:r>
              <a:rPr lang="en-US" dirty="0"/>
              <a:t>.  </a:t>
            </a:r>
          </a:p>
          <a:p>
            <a:endParaRPr lang="en-US" dirty="0"/>
          </a:p>
          <a:p>
            <a:r>
              <a:rPr lang="en-US" dirty="0"/>
              <a:t>As you can see, in </a:t>
            </a:r>
            <a:r>
              <a:rPr lang="en-US" b="1" dirty="0"/>
              <a:t>2014 there were 13 claims escalated to Step 3</a:t>
            </a:r>
            <a:r>
              <a:rPr lang="en-US" dirty="0"/>
              <a:t>, </a:t>
            </a:r>
            <a:r>
              <a:rPr lang="en-US" b="1" dirty="0"/>
              <a:t>1 of those claims were Heard by the Board and 7 were resolved by the Districts and Contractors before being heard</a:t>
            </a:r>
            <a:r>
              <a:rPr lang="en-US" dirty="0"/>
              <a:t>.    This data is comparable to what we experienced the last two years…which is nearly half of the number of claims from just five years ago.  </a:t>
            </a:r>
          </a:p>
          <a:p>
            <a:endParaRPr lang="en-US" dirty="0"/>
          </a:p>
          <a:p>
            <a:r>
              <a:rPr lang="en-US" dirty="0"/>
              <a:t>This clearly means that </a:t>
            </a:r>
            <a:r>
              <a:rPr lang="en-US" b="1" dirty="0"/>
              <a:t>issues are being resolved at the project level</a:t>
            </a:r>
            <a:r>
              <a:rPr lang="en-US" dirty="0"/>
              <a:t>, </a:t>
            </a:r>
            <a:r>
              <a:rPr lang="en-US" b="1" dirty="0"/>
              <a:t>decisions are being made</a:t>
            </a:r>
            <a:r>
              <a:rPr lang="en-US" dirty="0"/>
              <a:t>, and everyone is </a:t>
            </a:r>
            <a:r>
              <a:rPr lang="en-US" b="1" dirty="0"/>
              <a:t>communicating and working solving problems.</a:t>
            </a:r>
            <a:r>
              <a:rPr lang="en-US" dirty="0"/>
              <a:t>  This is huge…you  may not realize it but in many states they don’t even have a Dispute Resolution Process and they end up fighting many claims in the court systems.    </a:t>
            </a:r>
          </a:p>
          <a:p>
            <a:endParaRPr lang="en-US" dirty="0"/>
          </a:p>
        </p:txBody>
      </p:sp>
      <p:sp>
        <p:nvSpPr>
          <p:cNvPr id="4" name="Slide Number Placeholder 3"/>
          <p:cNvSpPr>
            <a:spLocks noGrp="1"/>
          </p:cNvSpPr>
          <p:nvPr>
            <p:ph type="sldNum" sz="quarter" idx="10"/>
          </p:nvPr>
        </p:nvSpPr>
        <p:spPr/>
        <p:txBody>
          <a:bodyPr/>
          <a:lstStyle/>
          <a:p>
            <a:fld id="{8F58BF79-EE30-4E7D-BCD0-545BE3B5BAB7}" type="slidenum">
              <a:rPr lang="en-US" smtClean="0"/>
              <a:t>4</a:t>
            </a:fld>
            <a:endParaRPr lang="en-US"/>
          </a:p>
        </p:txBody>
      </p:sp>
    </p:spTree>
    <p:extLst>
      <p:ext uri="{BB962C8B-B14F-4D97-AF65-F5344CB8AC3E}">
        <p14:creationId xmlns:p14="http://schemas.microsoft.com/office/powerpoint/2010/main" val="70063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b="1" dirty="0" smtClean="0"/>
              <a:t>Ohio Bridge Partnership</a:t>
            </a:r>
          </a:p>
          <a:p>
            <a:endParaRPr lang="en-US" dirty="0" smtClean="0"/>
          </a:p>
          <a:p>
            <a:r>
              <a:rPr lang="en-US" dirty="0" smtClean="0"/>
              <a:t>What a huge success,</a:t>
            </a:r>
            <a:r>
              <a:rPr lang="en-US" baseline="0" dirty="0" smtClean="0"/>
              <a:t> everyone involved is to be commended!  A </a:t>
            </a:r>
            <a:r>
              <a:rPr lang="en-US" b="1" baseline="0" dirty="0" smtClean="0"/>
              <a:t>big thank you </a:t>
            </a:r>
            <a:r>
              <a:rPr lang="en-US" baseline="0" dirty="0" smtClean="0"/>
              <a:t>to </a:t>
            </a:r>
            <a:r>
              <a:rPr lang="en-US" b="1" baseline="0" dirty="0" smtClean="0"/>
              <a:t>CEAO, Ohio’s Municipalities, OCA, ACEC, MPOs, Contractors, Designers, and ODOT</a:t>
            </a:r>
            <a:r>
              <a:rPr lang="en-US" baseline="0" dirty="0" smtClean="0"/>
              <a:t>.</a:t>
            </a:r>
          </a:p>
          <a:p>
            <a:endParaRPr lang="en-US" baseline="0" dirty="0" smtClean="0"/>
          </a:p>
          <a:p>
            <a:r>
              <a:rPr lang="en-US" baseline="0" dirty="0" smtClean="0"/>
              <a:t>The Program had a total of </a:t>
            </a:r>
            <a:r>
              <a:rPr lang="en-US" b="1" baseline="0" dirty="0" smtClean="0"/>
              <a:t>30 Bridges </a:t>
            </a:r>
            <a:r>
              <a:rPr lang="en-US" baseline="0" dirty="0" smtClean="0"/>
              <a:t>sell in </a:t>
            </a:r>
            <a:r>
              <a:rPr lang="en-US" b="1" baseline="0" dirty="0" smtClean="0"/>
              <a:t>SFY 2014 </a:t>
            </a:r>
            <a:r>
              <a:rPr lang="en-US" baseline="0" dirty="0" smtClean="0"/>
              <a:t>with an incredibly aggressive schedule and we were able to open all but two and those was due to utility issues.  Construction is expected to begin soon.</a:t>
            </a:r>
          </a:p>
          <a:p>
            <a:endParaRPr lang="en-US" baseline="0" dirty="0" smtClean="0"/>
          </a:p>
          <a:p>
            <a:r>
              <a:rPr lang="en-US" baseline="0" dirty="0" smtClean="0"/>
              <a:t>For </a:t>
            </a:r>
            <a:r>
              <a:rPr lang="en-US" b="1" baseline="0" dirty="0" smtClean="0"/>
              <a:t>2015</a:t>
            </a:r>
            <a:r>
              <a:rPr lang="en-US" baseline="0" dirty="0" smtClean="0"/>
              <a:t>, </a:t>
            </a:r>
            <a:r>
              <a:rPr lang="en-US" b="1" baseline="0" dirty="0" smtClean="0"/>
              <a:t>23 Projects have been filed and 10 have been awarded.</a:t>
            </a:r>
            <a:endParaRPr lang="en-US" b="1" dirty="0"/>
          </a:p>
        </p:txBody>
      </p:sp>
      <p:sp>
        <p:nvSpPr>
          <p:cNvPr id="4" name="Slide Number Placeholder 3"/>
          <p:cNvSpPr>
            <a:spLocks noGrp="1"/>
          </p:cNvSpPr>
          <p:nvPr>
            <p:ph type="sldNum" sz="quarter" idx="10"/>
          </p:nvPr>
        </p:nvSpPr>
        <p:spPr/>
        <p:txBody>
          <a:bodyPr/>
          <a:lstStyle/>
          <a:p>
            <a:fld id="{8F58BF79-EE30-4E7D-BCD0-545BE3B5BAB7}" type="slidenum">
              <a:rPr lang="en-US" smtClean="0"/>
              <a:t>5</a:t>
            </a:fld>
            <a:endParaRPr lang="en-US"/>
          </a:p>
        </p:txBody>
      </p:sp>
    </p:spTree>
    <p:extLst>
      <p:ext uri="{BB962C8B-B14F-4D97-AF65-F5344CB8AC3E}">
        <p14:creationId xmlns:p14="http://schemas.microsoft.com/office/powerpoint/2010/main" val="3289059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pPr defTabSz="895140">
              <a:defRPr/>
            </a:pPr>
            <a:r>
              <a:rPr lang="en-US" sz="1400" dirty="0"/>
              <a:t>Next, I am going to talk a little about </a:t>
            </a:r>
            <a:r>
              <a:rPr lang="en-US" sz="1400" b="1" dirty="0"/>
              <a:t>this year’s construction season</a:t>
            </a:r>
            <a:r>
              <a:rPr lang="en-US" sz="1400" dirty="0"/>
              <a:t>.</a:t>
            </a:r>
          </a:p>
          <a:p>
            <a:pPr defTabSz="895140">
              <a:defRPr/>
            </a:pPr>
            <a:r>
              <a:rPr lang="en-US" sz="1400" dirty="0"/>
              <a:t>So far we have sold </a:t>
            </a:r>
            <a:r>
              <a:rPr lang="en-US" sz="1400" b="1" dirty="0"/>
              <a:t>152 projects for a total of $310M.</a:t>
            </a:r>
          </a:p>
          <a:p>
            <a:pPr defTabSz="895140">
              <a:defRPr/>
            </a:pPr>
            <a:endParaRPr lang="en-US" sz="1400" dirty="0"/>
          </a:p>
          <a:p>
            <a:r>
              <a:rPr lang="en-US" sz="1400" dirty="0"/>
              <a:t>We have had a </a:t>
            </a:r>
            <a:r>
              <a:rPr lang="en-US" sz="1400" b="1" dirty="0"/>
              <a:t>few  Type C emergency projects.</a:t>
            </a:r>
          </a:p>
          <a:p>
            <a:endParaRPr lang="en-US" sz="1400" b="1" dirty="0"/>
          </a:p>
          <a:p>
            <a:r>
              <a:rPr lang="en-US" sz="1400" b="1" dirty="0"/>
              <a:t>Locals</a:t>
            </a:r>
            <a:r>
              <a:rPr lang="en-US" sz="1400" dirty="0"/>
              <a:t> are projected to sell </a:t>
            </a:r>
            <a:r>
              <a:rPr lang="en-US" sz="1400" b="1" dirty="0"/>
              <a:t>242 projects for a total of $338M.</a:t>
            </a:r>
          </a:p>
          <a:p>
            <a:endParaRPr lang="en-US" sz="1400" dirty="0"/>
          </a:p>
          <a:p>
            <a:r>
              <a:rPr lang="en-US" sz="1400" dirty="0"/>
              <a:t>On track to sell over </a:t>
            </a:r>
            <a:r>
              <a:rPr lang="en-US" sz="1400" b="1" dirty="0"/>
              <a:t>$</a:t>
            </a:r>
            <a:r>
              <a:rPr lang="en-US" sz="1400" b="1"/>
              <a:t>1.80 Billion by </a:t>
            </a:r>
            <a:r>
              <a:rPr lang="en-US" sz="1400" b="1" dirty="0"/>
              <a:t>ODOT</a:t>
            </a:r>
            <a:r>
              <a:rPr lang="en-US" sz="1400" dirty="0"/>
              <a:t> </a:t>
            </a:r>
          </a:p>
          <a:p>
            <a:endParaRPr lang="en-US" sz="1400" dirty="0"/>
          </a:p>
        </p:txBody>
      </p:sp>
      <p:sp>
        <p:nvSpPr>
          <p:cNvPr id="4" name="Slide Number Placeholder 3"/>
          <p:cNvSpPr>
            <a:spLocks noGrp="1"/>
          </p:cNvSpPr>
          <p:nvPr>
            <p:ph type="sldNum" sz="quarter" idx="10"/>
          </p:nvPr>
        </p:nvSpPr>
        <p:spPr/>
        <p:txBody>
          <a:bodyPr/>
          <a:lstStyle/>
          <a:p>
            <a:fld id="{4B0FDA08-891D-4D24-9337-D12A075AC062}" type="slidenum">
              <a:rPr lang="en-US">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204547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smtClean="0"/>
              <a:t>ODOT awarded three two-step Design</a:t>
            </a:r>
            <a:r>
              <a:rPr lang="en-US" baseline="0" dirty="0" smtClean="0"/>
              <a:t> Build projects in 2014.  </a:t>
            </a:r>
          </a:p>
          <a:p>
            <a:endParaRPr lang="en-US" baseline="0" dirty="0" smtClean="0"/>
          </a:p>
          <a:p>
            <a:r>
              <a:rPr lang="en-US" baseline="0" dirty="0" smtClean="0"/>
              <a:t>A </a:t>
            </a:r>
            <a:r>
              <a:rPr lang="en-US" b="1" baseline="0" dirty="0" smtClean="0"/>
              <a:t>Request for Proposals </a:t>
            </a:r>
            <a:r>
              <a:rPr lang="en-US" baseline="0" dirty="0" smtClean="0"/>
              <a:t>was advertised and prospective bidders were </a:t>
            </a:r>
            <a:r>
              <a:rPr lang="en-US" b="1" baseline="0" dirty="0" smtClean="0"/>
              <a:t>shortlisted to three </a:t>
            </a:r>
            <a:r>
              <a:rPr lang="en-US" baseline="0" dirty="0" smtClean="0"/>
              <a:t>based on their </a:t>
            </a:r>
            <a:r>
              <a:rPr lang="en-US" b="1" baseline="0" dirty="0" smtClean="0"/>
              <a:t>Submittal of Qualifications</a:t>
            </a:r>
            <a:r>
              <a:rPr lang="en-US" baseline="0" dirty="0" smtClean="0"/>
              <a:t>. Teams were evaluated by Evaluation Teams made up of ODOT Central Office and District personnel.  </a:t>
            </a:r>
          </a:p>
          <a:p>
            <a:endParaRPr lang="en-US" baseline="0" dirty="0" smtClean="0"/>
          </a:p>
          <a:p>
            <a:r>
              <a:rPr lang="en-US" baseline="0" dirty="0" smtClean="0"/>
              <a:t>The remaining three then submitted bids and the project was awarded to the lowest bidder.</a:t>
            </a:r>
          </a:p>
          <a:p>
            <a:endParaRPr lang="en-US" baseline="0" dirty="0" smtClean="0"/>
          </a:p>
          <a:p>
            <a:r>
              <a:rPr lang="en-US" baseline="0" dirty="0" smtClean="0"/>
              <a:t>1) Hamilton-71  Martin Luther King</a:t>
            </a:r>
          </a:p>
          <a:p>
            <a:r>
              <a:rPr lang="en-US" baseline="0" dirty="0" smtClean="0"/>
              <a:t>2) Summit – 271</a:t>
            </a:r>
          </a:p>
          <a:p>
            <a:r>
              <a:rPr lang="en-US" baseline="0" smtClean="0"/>
              <a:t>3) Fairfield </a:t>
            </a:r>
            <a:r>
              <a:rPr lang="en-US" baseline="0" dirty="0" smtClean="0"/>
              <a:t>– 22 </a:t>
            </a:r>
            <a:endParaRPr lang="en-US" dirty="0"/>
          </a:p>
        </p:txBody>
      </p:sp>
      <p:sp>
        <p:nvSpPr>
          <p:cNvPr id="4" name="Slide Number Placeholder 3"/>
          <p:cNvSpPr>
            <a:spLocks noGrp="1"/>
          </p:cNvSpPr>
          <p:nvPr>
            <p:ph type="sldNum" sz="quarter" idx="10"/>
          </p:nvPr>
        </p:nvSpPr>
        <p:spPr/>
        <p:txBody>
          <a:bodyPr/>
          <a:lstStyle/>
          <a:p>
            <a:fld id="{8F58BF79-EE30-4E7D-BCD0-545BE3B5BAB7}" type="slidenum">
              <a:rPr lang="en-US" smtClean="0"/>
              <a:t>7</a:t>
            </a:fld>
            <a:endParaRPr lang="en-US"/>
          </a:p>
        </p:txBody>
      </p:sp>
    </p:spTree>
    <p:extLst>
      <p:ext uri="{BB962C8B-B14F-4D97-AF65-F5344CB8AC3E}">
        <p14:creationId xmlns:p14="http://schemas.microsoft.com/office/powerpoint/2010/main" val="2659058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a:t>In October 2011, ODOT opened the door to more VECPs by allowing </a:t>
            </a:r>
            <a:r>
              <a:rPr lang="en-US" b="1" dirty="0"/>
              <a:t>more types </a:t>
            </a:r>
            <a:r>
              <a:rPr lang="en-US" dirty="0"/>
              <a:t>of changes.  </a:t>
            </a:r>
          </a:p>
          <a:p>
            <a:endParaRPr lang="en-US" dirty="0"/>
          </a:p>
          <a:p>
            <a:r>
              <a:rPr lang="en-US" dirty="0"/>
              <a:t>VECPs for MOT, Bridge Deck redesign, Sign supports, or VECPs which impact adjoining/future projects </a:t>
            </a:r>
            <a:r>
              <a:rPr lang="en-US" b="1" dirty="0"/>
              <a:t>are now allowed</a:t>
            </a:r>
            <a:r>
              <a:rPr lang="en-US" dirty="0"/>
              <a:t>.  </a:t>
            </a:r>
          </a:p>
          <a:p>
            <a:endParaRPr lang="en-US" dirty="0"/>
          </a:p>
          <a:p>
            <a:r>
              <a:rPr lang="en-US" dirty="0"/>
              <a:t>Thus far, we haven’t seen many take advantage of this opportunity as much as we had anticipated but </a:t>
            </a:r>
            <a:r>
              <a:rPr lang="en-US" b="1" dirty="0"/>
              <a:t>we are hopeful </a:t>
            </a:r>
            <a:r>
              <a:rPr lang="en-US" dirty="0"/>
              <a:t>that we will see </a:t>
            </a:r>
            <a:r>
              <a:rPr lang="en-US" b="1" dirty="0"/>
              <a:t>more innovation and cost savings in the future </a:t>
            </a:r>
            <a:r>
              <a:rPr lang="en-US" dirty="0"/>
              <a:t>as a result of these changes.  </a:t>
            </a:r>
          </a:p>
          <a:p>
            <a:endParaRPr lang="en-US" dirty="0"/>
          </a:p>
          <a:p>
            <a:r>
              <a:rPr lang="en-US" dirty="0"/>
              <a:t>Last year, </a:t>
            </a:r>
            <a:r>
              <a:rPr lang="en-US" b="1" dirty="0"/>
              <a:t>we saw total savings of $3.3M </a:t>
            </a:r>
            <a:r>
              <a:rPr lang="en-US" dirty="0"/>
              <a:t>as a result of VECPs that were pursued by contractors.  These efforts are appreciated and we </a:t>
            </a:r>
            <a:r>
              <a:rPr lang="en-US" b="1" dirty="0"/>
              <a:t>encourage</a:t>
            </a:r>
            <a:r>
              <a:rPr lang="en-US" dirty="0"/>
              <a:t> you to continue working to find ways to save money and build high quality projects.</a:t>
            </a:r>
          </a:p>
          <a:p>
            <a:endParaRPr lang="en-US" dirty="0"/>
          </a:p>
        </p:txBody>
      </p:sp>
      <p:sp>
        <p:nvSpPr>
          <p:cNvPr id="4" name="Slide Number Placeholder 3"/>
          <p:cNvSpPr>
            <a:spLocks noGrp="1"/>
          </p:cNvSpPr>
          <p:nvPr>
            <p:ph type="sldNum" sz="quarter" idx="10"/>
          </p:nvPr>
        </p:nvSpPr>
        <p:spPr/>
        <p:txBody>
          <a:bodyPr/>
          <a:lstStyle/>
          <a:p>
            <a:fld id="{8F58BF79-EE30-4E7D-BCD0-545BE3B5BAB7}" type="slidenum">
              <a:rPr lang="en-US" smtClean="0"/>
              <a:t>8</a:t>
            </a:fld>
            <a:endParaRPr lang="en-US"/>
          </a:p>
        </p:txBody>
      </p:sp>
    </p:spTree>
    <p:extLst>
      <p:ext uri="{BB962C8B-B14F-4D97-AF65-F5344CB8AC3E}">
        <p14:creationId xmlns:p14="http://schemas.microsoft.com/office/powerpoint/2010/main" val="1199995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1162050"/>
            <a:ext cx="4184650" cy="3138488"/>
          </a:xfrm>
        </p:spPr>
      </p:sp>
      <p:sp>
        <p:nvSpPr>
          <p:cNvPr id="3" name="Notes Placeholder 2"/>
          <p:cNvSpPr>
            <a:spLocks noGrp="1"/>
          </p:cNvSpPr>
          <p:nvPr>
            <p:ph type="body" idx="1"/>
          </p:nvPr>
        </p:nvSpPr>
        <p:spPr/>
        <p:txBody>
          <a:bodyPr/>
          <a:lstStyle/>
          <a:p>
            <a:r>
              <a:rPr lang="en-US" dirty="0"/>
              <a:t>These next few slides will show some information that ODOT senior leadership reviews and discusses every couple of months.  </a:t>
            </a:r>
          </a:p>
          <a:p>
            <a:endParaRPr lang="en-US" dirty="0"/>
          </a:p>
          <a:p>
            <a:r>
              <a:rPr lang="en-US" dirty="0"/>
              <a:t>This pie chart is a summary of </a:t>
            </a:r>
            <a:r>
              <a:rPr lang="en-US" b="1" dirty="0"/>
              <a:t>currently active projects</a:t>
            </a:r>
            <a:r>
              <a:rPr lang="en-US" dirty="0"/>
              <a:t>.  As you can see we have </a:t>
            </a:r>
            <a:r>
              <a:rPr lang="en-US" b="1" dirty="0"/>
              <a:t>$3.4 Billion of work on Active contracts</a:t>
            </a:r>
            <a:r>
              <a:rPr lang="en-US" dirty="0"/>
              <a:t>.  </a:t>
            </a:r>
          </a:p>
          <a:p>
            <a:endParaRPr lang="en-US" dirty="0"/>
          </a:p>
          <a:p>
            <a:r>
              <a:rPr lang="en-US" dirty="0"/>
              <a:t>Of the currently active projects, </a:t>
            </a:r>
            <a:r>
              <a:rPr lang="en-US" b="1" dirty="0"/>
              <a:t>1.5 Billion is still to be paid</a:t>
            </a:r>
            <a:r>
              <a:rPr lang="en-US" dirty="0"/>
              <a:t>.  Many more projects will become active in the next couple months. </a:t>
            </a:r>
          </a:p>
          <a:p>
            <a:endParaRPr lang="en-US" dirty="0"/>
          </a:p>
          <a:p>
            <a:r>
              <a:rPr lang="en-US" dirty="0"/>
              <a:t>The pie chart shows the </a:t>
            </a:r>
            <a:r>
              <a:rPr lang="en-US" b="1" dirty="0"/>
              <a:t>distribution of outstanding balances </a:t>
            </a:r>
            <a:r>
              <a:rPr lang="en-US" dirty="0"/>
              <a:t>across the ODOT Districts.  </a:t>
            </a:r>
          </a:p>
          <a:p>
            <a:endParaRPr lang="en-US" dirty="0"/>
          </a:p>
          <a:p>
            <a:r>
              <a:rPr lang="en-US" dirty="0"/>
              <a:t>It can be noted that </a:t>
            </a:r>
            <a:r>
              <a:rPr lang="en-US" b="1" dirty="0"/>
              <a:t>Districts 2, 4, 8 and 12 </a:t>
            </a:r>
            <a:r>
              <a:rPr lang="en-US" dirty="0"/>
              <a:t>have the majority of balance.</a:t>
            </a:r>
          </a:p>
          <a:p>
            <a:endParaRPr lang="en-US" dirty="0"/>
          </a:p>
        </p:txBody>
      </p:sp>
      <p:sp>
        <p:nvSpPr>
          <p:cNvPr id="4" name="Slide Number Placeholder 3"/>
          <p:cNvSpPr>
            <a:spLocks noGrp="1"/>
          </p:cNvSpPr>
          <p:nvPr>
            <p:ph type="sldNum" sz="quarter" idx="10"/>
          </p:nvPr>
        </p:nvSpPr>
        <p:spPr/>
        <p:txBody>
          <a:bodyPr/>
          <a:lstStyle/>
          <a:p>
            <a:fld id="{8F58BF79-EE30-4E7D-BCD0-545BE3B5BAB7}" type="slidenum">
              <a:rPr lang="en-US" smtClean="0"/>
              <a:t>9</a:t>
            </a:fld>
            <a:endParaRPr lang="en-US"/>
          </a:p>
        </p:txBody>
      </p:sp>
    </p:spTree>
    <p:extLst>
      <p:ext uri="{BB962C8B-B14F-4D97-AF65-F5344CB8AC3E}">
        <p14:creationId xmlns:p14="http://schemas.microsoft.com/office/powerpoint/2010/main" val="146671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15533" y="2130425"/>
            <a:ext cx="694266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362200" y="3886200"/>
            <a:ext cx="54102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4099603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31294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9866524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73420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2932706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33769246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366475560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24212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93CF557-8595-4932-B4BA-BB74299230FF}" type="datetimeFigureOut">
              <a:rPr lang="en-US" smtClean="0"/>
              <a:t>3/16/2015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50CF06F-FAC7-4822-944D-A8C25262A79D}" type="slidenum">
              <a:rPr lang="en-US" smtClean="0"/>
              <a:t>‹#›</a:t>
            </a:fld>
            <a:endParaRPr lang="en-US"/>
          </a:p>
        </p:txBody>
      </p:sp>
    </p:spTree>
    <p:extLst>
      <p:ext uri="{BB962C8B-B14F-4D97-AF65-F5344CB8AC3E}">
        <p14:creationId xmlns:p14="http://schemas.microsoft.com/office/powerpoint/2010/main" val="38682715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619517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6067" y="4809067"/>
            <a:ext cx="64770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396067" y="262467"/>
            <a:ext cx="6477000" cy="45381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96067" y="5400677"/>
            <a:ext cx="6477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62939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8600" y="274638"/>
            <a:ext cx="71882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98600" y="1600200"/>
            <a:ext cx="71882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6131530"/>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jpeg"/><Relationship Id="rId9"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492624" y="1543050"/>
            <a:ext cx="7651376" cy="1038996"/>
          </a:xfrm>
        </p:spPr>
        <p:txBody>
          <a:bodyPr>
            <a:noAutofit/>
          </a:bodyPr>
          <a:lstStyle/>
          <a:p>
            <a:r>
              <a:rPr lang="en-US" sz="4800" b="1" dirty="0" smtClean="0"/>
              <a:t>Conaway Conference 2015 </a:t>
            </a:r>
            <a:endParaRPr lang="en-US" sz="4800" b="1" dirty="0"/>
          </a:p>
        </p:txBody>
      </p:sp>
      <p:sp>
        <p:nvSpPr>
          <p:cNvPr id="2" name="Subtitle 1"/>
          <p:cNvSpPr>
            <a:spLocks noGrp="1"/>
          </p:cNvSpPr>
          <p:nvPr>
            <p:ph type="subTitle" idx="1"/>
          </p:nvPr>
        </p:nvSpPr>
        <p:spPr>
          <a:xfrm>
            <a:off x="1492624" y="2903234"/>
            <a:ext cx="7651376" cy="1241822"/>
          </a:xfrm>
        </p:spPr>
        <p:txBody>
          <a:bodyPr>
            <a:noAutofit/>
          </a:bodyPr>
          <a:lstStyle/>
          <a:p>
            <a:r>
              <a:rPr lang="en-US" sz="2800" b="1" dirty="0"/>
              <a:t>Brad Jones, P.E. </a:t>
            </a:r>
          </a:p>
          <a:p>
            <a:r>
              <a:rPr lang="en-US" sz="2800" b="1" dirty="0"/>
              <a:t>Deputy Director</a:t>
            </a:r>
          </a:p>
          <a:p>
            <a:r>
              <a:rPr lang="en-US" sz="2800" b="1" dirty="0"/>
              <a:t>Division of Construction Management</a:t>
            </a:r>
          </a:p>
        </p:txBody>
      </p:sp>
    </p:spTree>
    <p:extLst>
      <p:ext uri="{BB962C8B-B14F-4D97-AF65-F5344CB8AC3E}">
        <p14:creationId xmlns:p14="http://schemas.microsoft.com/office/powerpoint/2010/main" val="1902771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34296" y="0"/>
            <a:ext cx="7188200" cy="1143000"/>
          </a:xfrm>
        </p:spPr>
        <p:txBody>
          <a:bodyPr>
            <a:normAutofit/>
          </a:bodyPr>
          <a:lstStyle/>
          <a:p>
            <a:r>
              <a:rPr lang="en-US" sz="2800" b="1" dirty="0">
                <a:latin typeface="Georgia" panose="02040502050405020303" pitchFamily="18" charset="0"/>
              </a:rPr>
              <a:t>Prompt Payment </a:t>
            </a:r>
            <a:r>
              <a:rPr lang="en-US" sz="2800" b="1" dirty="0" smtClean="0">
                <a:latin typeface="Georgia" panose="02040502050405020303" pitchFamily="18" charset="0"/>
              </a:rPr>
              <a:t>Measurement</a:t>
            </a:r>
            <a:endParaRPr lang="en-US" sz="2800" b="1" dirty="0">
              <a:latin typeface="Georgia" panose="02040502050405020303" pitchFamily="18" charset="0"/>
            </a:endParaRPr>
          </a:p>
        </p:txBody>
      </p:sp>
      <p:pic>
        <p:nvPicPr>
          <p:cNvPr id="6" name="Content Placeholder 5"/>
          <p:cNvPicPr>
            <a:picLocks noGrp="1" noChangeAspect="1"/>
          </p:cNvPicPr>
          <p:nvPr>
            <p:ph idx="1"/>
          </p:nvPr>
        </p:nvPicPr>
        <p:blipFill>
          <a:blip r:embed="rId3"/>
          <a:stretch>
            <a:fillRect/>
          </a:stretch>
        </p:blipFill>
        <p:spPr>
          <a:xfrm>
            <a:off x="2711865" y="2375946"/>
            <a:ext cx="5735448" cy="418778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7" name="Rectangle 6"/>
          <p:cNvSpPr/>
          <p:nvPr/>
        </p:nvSpPr>
        <p:spPr>
          <a:xfrm>
            <a:off x="1512792" y="1008951"/>
            <a:ext cx="7631207" cy="1200329"/>
          </a:xfrm>
          <a:prstGeom prst="rect">
            <a:avLst/>
          </a:prstGeom>
        </p:spPr>
        <p:txBody>
          <a:bodyPr wrap="square">
            <a:spAutoFit/>
          </a:bodyPr>
          <a:lstStyle/>
          <a:p>
            <a:r>
              <a:rPr lang="en-US" sz="2400" b="1" dirty="0"/>
              <a:t>What is it:</a:t>
            </a:r>
          </a:p>
          <a:p>
            <a:pPr marL="257175" indent="-257175">
              <a:buFont typeface="Arial" panose="020B0604020202020204" pitchFamily="34" charset="0"/>
              <a:buChar char="•"/>
            </a:pPr>
            <a:r>
              <a:rPr lang="en-US" sz="2400" b="1" dirty="0"/>
              <a:t>A review of the payments on the original contract work after project acceptance.</a:t>
            </a:r>
          </a:p>
        </p:txBody>
      </p:sp>
    </p:spTree>
    <p:extLst>
      <p:ext uri="{BB962C8B-B14F-4D97-AF65-F5344CB8AC3E}">
        <p14:creationId xmlns:p14="http://schemas.microsoft.com/office/powerpoint/2010/main" val="3546728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600" y="0"/>
            <a:ext cx="7188200" cy="914400"/>
          </a:xfrm>
        </p:spPr>
        <p:txBody>
          <a:bodyPr>
            <a:normAutofit/>
          </a:bodyPr>
          <a:lstStyle/>
          <a:p>
            <a:r>
              <a:rPr lang="en-US" sz="3200" b="1" dirty="0">
                <a:latin typeface="Georgia" panose="02040502050405020303" pitchFamily="18" charset="0"/>
              </a:rPr>
              <a:t>2014 Construction Awards</a:t>
            </a:r>
          </a:p>
        </p:txBody>
      </p:sp>
      <p:sp>
        <p:nvSpPr>
          <p:cNvPr id="3" name="Content Placeholder 2"/>
          <p:cNvSpPr>
            <a:spLocks noGrp="1"/>
          </p:cNvSpPr>
          <p:nvPr>
            <p:ph idx="1"/>
          </p:nvPr>
        </p:nvSpPr>
        <p:spPr>
          <a:xfrm>
            <a:off x="1771733" y="1046292"/>
            <a:ext cx="7188200" cy="4525963"/>
          </a:xfrm>
        </p:spPr>
        <p:txBody>
          <a:bodyPr/>
          <a:lstStyle/>
          <a:p>
            <a:pPr marL="0" indent="0" algn="r">
              <a:buNone/>
            </a:pPr>
            <a:r>
              <a:rPr lang="en-US" u="sng" dirty="0" smtClean="0"/>
              <a:t>Flexible Pavements of Ohio: Quality Asphalt Paving Awards</a:t>
            </a:r>
          </a:p>
          <a:p>
            <a:pPr marL="0" indent="0" algn="r">
              <a:buNone/>
            </a:pPr>
            <a:r>
              <a:rPr lang="en-US" sz="2400" dirty="0"/>
              <a:t>ODOT Districts: 1, 3, 4, 5, 6, 9, 10</a:t>
            </a:r>
            <a:r>
              <a:rPr lang="en-US" sz="1800" dirty="0"/>
              <a:t>(X2)</a:t>
            </a:r>
            <a:r>
              <a:rPr lang="en-US" sz="2400" dirty="0"/>
              <a:t>, 11</a:t>
            </a:r>
          </a:p>
          <a:p>
            <a:pPr marL="0" indent="0" algn="r">
              <a:buNone/>
            </a:pPr>
            <a:r>
              <a:rPr lang="en-US" sz="2400" dirty="0"/>
              <a:t>Contractors: KOKOSING </a:t>
            </a:r>
            <a:r>
              <a:rPr lang="en-US" sz="1800" dirty="0"/>
              <a:t>(X3)</a:t>
            </a:r>
            <a:r>
              <a:rPr lang="en-US" sz="2400" dirty="0"/>
              <a:t>, SHELLY AND SANDS </a:t>
            </a:r>
            <a:r>
              <a:rPr lang="en-US" sz="1800" dirty="0"/>
              <a:t>(X4)            </a:t>
            </a:r>
            <a:r>
              <a:rPr lang="en-US" sz="2400" dirty="0"/>
              <a:t>NORTHSTAR ASPHALT,  Shelly </a:t>
            </a:r>
          </a:p>
          <a:p>
            <a:pPr marL="0" indent="0" algn="r">
              <a:buNone/>
            </a:pPr>
            <a:endParaRPr lang="en-US" dirty="0" smtClean="0"/>
          </a:p>
          <a:p>
            <a:pPr marL="0" indent="0" algn="r">
              <a:buNone/>
            </a:pPr>
            <a:endParaRPr lang="en-US" u="sng" dirty="0"/>
          </a:p>
        </p:txBody>
      </p:sp>
      <p:pic>
        <p:nvPicPr>
          <p:cNvPr id="1026" name="Picture 2" descr="N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2705" y="3990954"/>
            <a:ext cx="1903738" cy="119309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8" name="Picture 4" descr="ShellyandSan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7183" y="3990954"/>
            <a:ext cx="1945699" cy="2525863"/>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9" name="Picture 5" descr="Kokos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2705" y="5572255"/>
            <a:ext cx="4207228" cy="944562"/>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0" name="Picture 6" descr="Shell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6319" y="3990953"/>
            <a:ext cx="2120694" cy="119309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7" name="Picture 13" descr="flexpave_b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3243" y="1471696"/>
            <a:ext cx="1890713" cy="110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341113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127509"/>
            <a:ext cx="7658100" cy="994172"/>
          </a:xfrm>
        </p:spPr>
        <p:txBody>
          <a:bodyPr>
            <a:normAutofit/>
          </a:bodyPr>
          <a:lstStyle/>
          <a:p>
            <a:pPr algn="ctr"/>
            <a:r>
              <a:rPr lang="en-US" sz="2800" b="1" dirty="0">
                <a:latin typeface="Georgia" panose="02040502050405020303" pitchFamily="18" charset="0"/>
              </a:rPr>
              <a:t>2014 Construction Awards</a:t>
            </a:r>
            <a:endParaRPr lang="en-US" sz="2800" b="1" dirty="0"/>
          </a:p>
        </p:txBody>
      </p:sp>
      <p:sp>
        <p:nvSpPr>
          <p:cNvPr id="3" name="Content Placeholder 2"/>
          <p:cNvSpPr>
            <a:spLocks noGrp="1"/>
          </p:cNvSpPr>
          <p:nvPr>
            <p:ph idx="1"/>
          </p:nvPr>
        </p:nvSpPr>
        <p:spPr>
          <a:xfrm>
            <a:off x="1420308" y="312233"/>
            <a:ext cx="7658100" cy="3263504"/>
          </a:xfrm>
        </p:spPr>
        <p:txBody>
          <a:bodyPr>
            <a:normAutofit/>
          </a:bodyPr>
          <a:lstStyle/>
          <a:p>
            <a:pPr marL="0" indent="0" algn="ctr">
              <a:buNone/>
            </a:pPr>
            <a:endParaRPr lang="en-US" b="1" u="sng" dirty="0" smtClean="0"/>
          </a:p>
          <a:p>
            <a:pPr marL="0" indent="0" algn="ctr">
              <a:buNone/>
            </a:pPr>
            <a:r>
              <a:rPr lang="en-US" b="1" u="sng" dirty="0" smtClean="0"/>
              <a:t>I-71/1-670 Interchange </a:t>
            </a:r>
            <a:endParaRPr lang="en-US" b="1" u="sng" dirty="0"/>
          </a:p>
          <a:p>
            <a:pPr marL="0" indent="0" algn="ctr">
              <a:buNone/>
            </a:pPr>
            <a:r>
              <a:rPr lang="en-US" b="1" u="sng" dirty="0" smtClean="0"/>
              <a:t>Columbus Crossroads</a:t>
            </a:r>
          </a:p>
          <a:p>
            <a:pPr marL="0" indent="0" algn="ctr">
              <a:buNone/>
            </a:pPr>
            <a:r>
              <a:rPr lang="en-US" dirty="0" smtClean="0"/>
              <a:t>Design Build Institute of America</a:t>
            </a:r>
          </a:p>
          <a:p>
            <a:pPr marL="0" indent="0" algn="ctr">
              <a:buNone/>
            </a:pPr>
            <a:r>
              <a:rPr lang="en-US" dirty="0" smtClean="0"/>
              <a:t>National Award of Merit</a:t>
            </a:r>
          </a:p>
          <a:p>
            <a:pPr marL="0" indent="0" algn="r">
              <a:buNone/>
            </a:pPr>
            <a:endParaRPr lang="en-US" b="1" u="sng" dirty="0"/>
          </a:p>
        </p:txBody>
      </p:sp>
      <p:pic>
        <p:nvPicPr>
          <p:cNvPr id="4" name="Picture 3"/>
          <p:cNvPicPr>
            <a:picLocks noChangeAspect="1"/>
          </p:cNvPicPr>
          <p:nvPr/>
        </p:nvPicPr>
        <p:blipFill>
          <a:blip r:embed="rId3"/>
          <a:stretch>
            <a:fillRect/>
          </a:stretch>
        </p:blipFill>
        <p:spPr>
          <a:xfrm>
            <a:off x="3440548" y="3375629"/>
            <a:ext cx="3858711" cy="3396343"/>
          </a:xfrm>
          <a:prstGeom prst="rect">
            <a:avLst/>
          </a:prstGeom>
          <a:ln w="9525">
            <a:solidFill>
              <a:schemeClr val="tx1"/>
            </a:solidFill>
          </a:ln>
        </p:spPr>
      </p:pic>
      <p:pic>
        <p:nvPicPr>
          <p:cNvPr id="1028" name="Picture 4" descr="http://www.johnmartin.com/wp-content/uploads/2014/09/dbi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022" y="478644"/>
            <a:ext cx="1105423" cy="12922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ODO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63" y="226249"/>
            <a:ext cx="866465" cy="870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4" name="Picture 10" descr="http://www.mcgrawkokosing.com/images/Kokosing_logo_only.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083" y="1487315"/>
            <a:ext cx="1345223" cy="76124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anadians.org/sites/default/files/blog/ch2mhill.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083" y="2435817"/>
            <a:ext cx="1345223" cy="7679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s://media.glassdoor.com/sqll/440938/delcan-square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86" y="3423642"/>
            <a:ext cx="1345223" cy="76795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nationwidechildrens.org/Document/Get/954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4837" y="369577"/>
            <a:ext cx="1114636" cy="129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9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55172" y="994172"/>
            <a:ext cx="7658100" cy="2504457"/>
          </a:xfrm>
        </p:spPr>
        <p:txBody>
          <a:bodyPr>
            <a:normAutofit/>
          </a:bodyPr>
          <a:lstStyle/>
          <a:p>
            <a:pPr marL="0" indent="0" algn="ctr">
              <a:buNone/>
            </a:pPr>
            <a:r>
              <a:rPr lang="en-US" sz="3600" u="sng" dirty="0" smtClean="0"/>
              <a:t>US 33 Nelsonville Bypass</a:t>
            </a:r>
          </a:p>
          <a:p>
            <a:pPr marL="0" indent="0" algn="ctr">
              <a:buNone/>
            </a:pPr>
            <a:r>
              <a:rPr lang="en-US" sz="2400" b="1" dirty="0" smtClean="0"/>
              <a:t>AASHTO’s President’s Award for Environment</a:t>
            </a:r>
          </a:p>
          <a:p>
            <a:pPr marL="0" indent="0" algn="ctr">
              <a:buNone/>
            </a:pPr>
            <a:r>
              <a:rPr lang="en-US" sz="2400" b="1" dirty="0" smtClean="0"/>
              <a:t>AASHTO’s Top 10 America’s Transportation Projects</a:t>
            </a:r>
            <a:endParaRPr lang="en-US" sz="2400" b="1" dirty="0"/>
          </a:p>
        </p:txBody>
      </p:sp>
      <p:pic>
        <p:nvPicPr>
          <p:cNvPr id="3074" name="Picture 2" descr="AASHTO_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6" y="560676"/>
            <a:ext cx="1401856" cy="537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5" name="Picture 3" descr="NelsonvilleBypassM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24" y="2659439"/>
            <a:ext cx="1137721" cy="142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077" name="Picture 5" descr="ATA_Logo1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16" y="1576287"/>
            <a:ext cx="1384575" cy="6052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9181" y="2945637"/>
            <a:ext cx="6247173" cy="3433391"/>
          </a:xfrm>
          <a:prstGeom prst="rect">
            <a:avLst/>
          </a:prstGeom>
          <a:ln>
            <a:solidFill>
              <a:schemeClr val="tx1"/>
            </a:solidFill>
          </a:ln>
        </p:spPr>
      </p:pic>
      <p:sp>
        <p:nvSpPr>
          <p:cNvPr id="9" name="Title 1"/>
          <p:cNvSpPr>
            <a:spLocks noGrp="1"/>
          </p:cNvSpPr>
          <p:nvPr>
            <p:ph type="title"/>
          </p:nvPr>
        </p:nvSpPr>
        <p:spPr>
          <a:xfrm>
            <a:off x="1455172" y="0"/>
            <a:ext cx="7658100" cy="994172"/>
          </a:xfrm>
        </p:spPr>
        <p:txBody>
          <a:bodyPr>
            <a:normAutofit/>
          </a:bodyPr>
          <a:lstStyle/>
          <a:p>
            <a:pPr algn="ctr"/>
            <a:r>
              <a:rPr lang="en-US" sz="3200" b="1" dirty="0">
                <a:latin typeface="Georgia" panose="02040502050405020303" pitchFamily="18" charset="0"/>
              </a:rPr>
              <a:t>2014 Construction Awards</a:t>
            </a:r>
            <a:endParaRPr lang="en-US" sz="3200" b="1" dirty="0"/>
          </a:p>
        </p:txBody>
      </p:sp>
    </p:spTree>
    <p:extLst>
      <p:ext uri="{BB962C8B-B14F-4D97-AF65-F5344CB8AC3E}">
        <p14:creationId xmlns:p14="http://schemas.microsoft.com/office/powerpoint/2010/main" val="421825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96782" y="994172"/>
            <a:ext cx="7270700" cy="5863828"/>
          </a:xfrm>
        </p:spPr>
        <p:txBody>
          <a:bodyPr>
            <a:normAutofit/>
          </a:bodyPr>
          <a:lstStyle/>
          <a:p>
            <a:pPr marL="0" indent="0" algn="r">
              <a:buNone/>
            </a:pPr>
            <a:r>
              <a:rPr lang="en-US" dirty="0" smtClean="0"/>
              <a:t>International Partnering Institute: Partnered Project of the Year</a:t>
            </a:r>
          </a:p>
          <a:p>
            <a:pPr marL="0" indent="0" algn="r">
              <a:buNone/>
            </a:pPr>
            <a:r>
              <a:rPr lang="en-US" sz="2800" dirty="0" smtClean="0"/>
              <a:t>Ruby Level</a:t>
            </a:r>
          </a:p>
          <a:p>
            <a:pPr marL="0" indent="0" algn="r">
              <a:buNone/>
            </a:pPr>
            <a:r>
              <a:rPr lang="en-US" sz="2800" dirty="0" smtClean="0"/>
              <a:t>ODOT District 3 and </a:t>
            </a:r>
            <a:r>
              <a:rPr lang="en-US" sz="2800" dirty="0" err="1" smtClean="0"/>
              <a:t>Mosser</a:t>
            </a:r>
            <a:r>
              <a:rPr lang="en-US" sz="2800" dirty="0" smtClean="0"/>
              <a:t> Construction</a:t>
            </a:r>
          </a:p>
          <a:p>
            <a:pPr marL="0" indent="0" algn="r">
              <a:buNone/>
            </a:pPr>
            <a:r>
              <a:rPr lang="en-US" sz="2800" dirty="0" smtClean="0"/>
              <a:t>Project 11-0448, Rail/Highway Grade Separation</a:t>
            </a:r>
          </a:p>
          <a:p>
            <a:pPr marL="0" indent="0" algn="r">
              <a:buNone/>
            </a:pPr>
            <a:r>
              <a:rPr lang="en-US" dirty="0" smtClean="0"/>
              <a:t> </a:t>
            </a:r>
            <a:endParaRPr lang="en-US" dirty="0"/>
          </a:p>
        </p:txBody>
      </p:sp>
      <p:pic>
        <p:nvPicPr>
          <p:cNvPr id="2050" name="Picture 2" descr="ODO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428" y="1538262"/>
            <a:ext cx="1160752" cy="1191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2" name="Picture 4" descr="OCA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22" y="2895601"/>
            <a:ext cx="1346164"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3" name="Picture 5" descr="Mosse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8462" y="1735502"/>
            <a:ext cx="1342318" cy="811756"/>
          </a:xfrm>
          <a:prstGeom prst="roundRect">
            <a:avLst>
              <a:gd name="adj" fmla="val 16667"/>
            </a:avLst>
          </a:prstGeom>
          <a:noFill/>
          <a:ln w="63500" algn="in">
            <a:solidFill>
              <a:schemeClr val="tx1"/>
            </a:solidFill>
            <a:round/>
            <a:headEnd/>
            <a:tailEnd/>
          </a:ln>
          <a:effectLst>
            <a:outerShdw dist="99190" dir="3011666" algn="ctr" rotWithShape="0">
              <a:srgbClr val="B2B2B2">
                <a:alpha val="50000"/>
              </a:srgbClr>
            </a:outerShdw>
          </a:effectLst>
          <a:extLst>
            <a:ext uri="{909E8E84-426E-40DD-AFC4-6F175D3DCCD1}">
              <a14:hiddenFill xmlns:a14="http://schemas.microsoft.com/office/drawing/2010/main">
                <a:solidFill>
                  <a:srgbClr val="FFFFFF"/>
                </a:solidFill>
              </a14:hiddenFill>
            </a:ext>
          </a:extLst>
        </p:spPr>
      </p:pic>
      <p:pic>
        <p:nvPicPr>
          <p:cNvPr id="2054" name="Picture 6" descr="IP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624" y="243811"/>
            <a:ext cx="1960046" cy="956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a:stretch>
            <a:fillRect/>
          </a:stretch>
        </p:blipFill>
        <p:spPr>
          <a:xfrm>
            <a:off x="3118148" y="3916415"/>
            <a:ext cx="4856490" cy="26150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Title 1"/>
          <p:cNvSpPr>
            <a:spLocks noGrp="1"/>
          </p:cNvSpPr>
          <p:nvPr>
            <p:ph type="title"/>
          </p:nvPr>
        </p:nvSpPr>
        <p:spPr>
          <a:xfrm>
            <a:off x="1455172" y="0"/>
            <a:ext cx="7658100" cy="994172"/>
          </a:xfrm>
        </p:spPr>
        <p:txBody>
          <a:bodyPr>
            <a:normAutofit/>
          </a:bodyPr>
          <a:lstStyle/>
          <a:p>
            <a:pPr algn="ctr"/>
            <a:r>
              <a:rPr lang="en-US" sz="3200" b="1" dirty="0">
                <a:latin typeface="Georgia" panose="02040502050405020303" pitchFamily="18" charset="0"/>
              </a:rPr>
              <a:t>2014 Construction Awards</a:t>
            </a:r>
            <a:endParaRPr lang="en-US" sz="3200" b="1" dirty="0"/>
          </a:p>
        </p:txBody>
      </p:sp>
    </p:spTree>
    <p:extLst>
      <p:ext uri="{BB962C8B-B14F-4D97-AF65-F5344CB8AC3E}">
        <p14:creationId xmlns:p14="http://schemas.microsoft.com/office/powerpoint/2010/main" val="110454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t>
            </a:r>
            <a:r>
              <a:rPr lang="en-US" dirty="0" smtClean="0">
                <a:latin typeface="Georgia" panose="02040502050405020303" pitchFamily="18" charset="0"/>
              </a:rPr>
              <a:t>Conaway Conference</a:t>
            </a:r>
            <a:endParaRPr lang="en-US" dirty="0">
              <a:latin typeface="Georgia" panose="02040502050405020303" pitchFamily="18" charset="0"/>
            </a:endParaRPr>
          </a:p>
        </p:txBody>
      </p:sp>
      <p:sp>
        <p:nvSpPr>
          <p:cNvPr id="3" name="Subtitle 2"/>
          <p:cNvSpPr>
            <a:spLocks noGrp="1"/>
          </p:cNvSpPr>
          <p:nvPr>
            <p:ph type="subTitle" idx="1"/>
          </p:nvPr>
        </p:nvSpPr>
        <p:spPr>
          <a:xfrm>
            <a:off x="1143000" y="3809359"/>
            <a:ext cx="6858000" cy="1241822"/>
          </a:xfrm>
        </p:spPr>
        <p:txBody>
          <a:bodyPr>
            <a:normAutofit/>
          </a:bodyPr>
          <a:lstStyle/>
          <a:p>
            <a:r>
              <a:rPr lang="en-US" sz="3000" dirty="0">
                <a:latin typeface="Georgia" panose="02040502050405020303" pitchFamily="18" charset="0"/>
              </a:rPr>
              <a:t>Thank You</a:t>
            </a:r>
          </a:p>
        </p:txBody>
      </p:sp>
    </p:spTree>
    <p:extLst>
      <p:ext uri="{BB962C8B-B14F-4D97-AF65-F5344CB8AC3E}">
        <p14:creationId xmlns:p14="http://schemas.microsoft.com/office/powerpoint/2010/main" val="3891236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7950" y="271463"/>
            <a:ext cx="5844392" cy="857250"/>
          </a:xfrm>
          <a:noFill/>
        </p:spPr>
        <p:txBody>
          <a:bodyPr>
            <a:noAutofit/>
          </a:bodyPr>
          <a:lstStyle/>
          <a:p>
            <a:r>
              <a:rPr lang="en-US" sz="3200" b="1" dirty="0">
                <a:latin typeface="Georgia" pitchFamily="18" charset="0"/>
              </a:rPr>
              <a:t>2014 Construction Season</a:t>
            </a:r>
          </a:p>
        </p:txBody>
      </p:sp>
      <p:sp>
        <p:nvSpPr>
          <p:cNvPr id="6" name="Rectangle 4"/>
          <p:cNvSpPr txBox="1">
            <a:spLocks noChangeArrowheads="1"/>
          </p:cNvSpPr>
          <p:nvPr/>
        </p:nvSpPr>
        <p:spPr bwMode="auto">
          <a:xfrm>
            <a:off x="2705099" y="1771650"/>
            <a:ext cx="6142017" cy="42291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457200" indent="-457200" algn="l" rtl="0" eaLnBrk="1" fontAlgn="base" hangingPunct="1">
              <a:spcBef>
                <a:spcPct val="20000"/>
              </a:spcBef>
              <a:spcAft>
                <a:spcPct val="0"/>
              </a:spcAft>
              <a:buFontTx/>
              <a:buBlip>
                <a:blip r:embed="rId3"/>
              </a:buBlip>
              <a:defRPr sz="3200" b="0">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3"/>
              </a:buBlip>
              <a:defRPr sz="2800">
                <a:solidFill>
                  <a:schemeClr val="bg1"/>
                </a:solidFill>
                <a:latin typeface="+mn-lt"/>
              </a:defRPr>
            </a:lvl2pPr>
            <a:lvl3pPr marL="1143000" indent="-228600" algn="l" rtl="0" eaLnBrk="1" fontAlgn="base" hangingPunct="1">
              <a:spcBef>
                <a:spcPct val="20000"/>
              </a:spcBef>
              <a:spcAft>
                <a:spcPct val="0"/>
              </a:spcAft>
              <a:buFontTx/>
              <a:buBlip>
                <a:blip r:embed="rId3"/>
              </a:buBlip>
              <a:defRPr sz="2400">
                <a:solidFill>
                  <a:schemeClr val="bg1"/>
                </a:solidFill>
                <a:latin typeface="+mn-lt"/>
              </a:defRPr>
            </a:lvl3pPr>
            <a:lvl4pPr marL="1600200" indent="-228600" algn="l" rtl="0" eaLnBrk="1" fontAlgn="base" hangingPunct="1">
              <a:spcBef>
                <a:spcPct val="20000"/>
              </a:spcBef>
              <a:spcAft>
                <a:spcPct val="0"/>
              </a:spcAft>
              <a:buFontTx/>
              <a:buBlip>
                <a:blip r:embed="rId3"/>
              </a:buBlip>
              <a:defRPr sz="2000">
                <a:solidFill>
                  <a:schemeClr val="bg1"/>
                </a:solidFill>
                <a:latin typeface="+mn-lt"/>
              </a:defRPr>
            </a:lvl4pPr>
            <a:lvl5pPr marL="2057400" indent="-228600" algn="l" rtl="0" eaLnBrk="1" fontAlgn="base" hangingPunct="1">
              <a:spcBef>
                <a:spcPct val="20000"/>
              </a:spcBef>
              <a:spcAft>
                <a:spcPct val="0"/>
              </a:spcAft>
              <a:buFontTx/>
              <a:buBlip>
                <a:blip r:embed="rId3"/>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lnSpc>
                <a:spcPct val="80000"/>
              </a:lnSpc>
              <a:spcBef>
                <a:spcPct val="0"/>
              </a:spcBef>
              <a:spcAft>
                <a:spcPct val="50000"/>
              </a:spcAft>
              <a:buNone/>
            </a:pPr>
            <a:r>
              <a:rPr lang="en-US" sz="2100" b="1" dirty="0">
                <a:solidFill>
                  <a:schemeClr val="tx1"/>
                </a:solidFill>
                <a:latin typeface="Georgia" pitchFamily="18" charset="0"/>
              </a:rPr>
              <a:t>ODOT Sold:   </a:t>
            </a:r>
            <a:r>
              <a:rPr lang="en-US" sz="2100" dirty="0">
                <a:solidFill>
                  <a:schemeClr val="tx1"/>
                </a:solidFill>
                <a:latin typeface="Georgia" pitchFamily="18" charset="0"/>
              </a:rPr>
              <a:t>750 projects - $1.78 B</a:t>
            </a:r>
            <a:r>
              <a:rPr lang="en-US" sz="2400" b="1" dirty="0">
                <a:solidFill>
                  <a:prstClr val="white"/>
                </a:solidFill>
                <a:latin typeface="Georgia" pitchFamily="18" charset="0"/>
              </a:rPr>
              <a:t>	</a:t>
            </a:r>
          </a:p>
          <a:p>
            <a:pPr marL="0" indent="0">
              <a:lnSpc>
                <a:spcPct val="80000"/>
              </a:lnSpc>
              <a:spcBef>
                <a:spcPct val="0"/>
              </a:spcBef>
              <a:spcAft>
                <a:spcPct val="50000"/>
              </a:spcAft>
              <a:buNone/>
            </a:pPr>
            <a:r>
              <a:rPr lang="en-US" sz="2100" b="1" dirty="0">
                <a:solidFill>
                  <a:prstClr val="white"/>
                </a:solidFill>
                <a:latin typeface="Georgia" pitchFamily="18" charset="0"/>
              </a:rPr>
              <a:t>         </a:t>
            </a:r>
            <a:r>
              <a:rPr lang="en-US" sz="2100" b="1" i="1" dirty="0">
                <a:solidFill>
                  <a:srgbClr val="002060"/>
                </a:solidFill>
                <a:latin typeface="Georgia" pitchFamily="18" charset="0"/>
              </a:rPr>
              <a:t>Emergency Projects:</a:t>
            </a:r>
          </a:p>
          <a:p>
            <a:pPr marL="1714500" lvl="5" indent="0">
              <a:lnSpc>
                <a:spcPct val="80000"/>
              </a:lnSpc>
              <a:spcBef>
                <a:spcPct val="0"/>
              </a:spcBef>
              <a:spcAft>
                <a:spcPct val="50000"/>
              </a:spcAft>
              <a:buNone/>
            </a:pPr>
            <a:r>
              <a:rPr lang="en-US" sz="2100" i="1" dirty="0">
                <a:solidFill>
                  <a:srgbClr val="002060"/>
                </a:solidFill>
                <a:latin typeface="Georgia" pitchFamily="18" charset="0"/>
              </a:rPr>
              <a:t>22 Type A - $ 5.9 M</a:t>
            </a:r>
          </a:p>
          <a:p>
            <a:pPr marL="1714500" lvl="5" indent="0">
              <a:lnSpc>
                <a:spcPct val="80000"/>
              </a:lnSpc>
              <a:spcBef>
                <a:spcPct val="0"/>
              </a:spcBef>
              <a:spcAft>
                <a:spcPct val="50000"/>
              </a:spcAft>
              <a:buNone/>
            </a:pPr>
            <a:r>
              <a:rPr lang="en-US" sz="2100" i="1" dirty="0">
                <a:solidFill>
                  <a:srgbClr val="002060"/>
                </a:solidFill>
                <a:latin typeface="Georgia" pitchFamily="18" charset="0"/>
              </a:rPr>
              <a:t>8 Type B - $ 7.0 M</a:t>
            </a:r>
          </a:p>
          <a:p>
            <a:pPr marL="1714500" lvl="5" indent="0">
              <a:lnSpc>
                <a:spcPct val="80000"/>
              </a:lnSpc>
              <a:spcBef>
                <a:spcPct val="0"/>
              </a:spcBef>
              <a:spcAft>
                <a:spcPct val="50000"/>
              </a:spcAft>
              <a:buNone/>
            </a:pPr>
            <a:r>
              <a:rPr lang="en-US" sz="2100" i="1" dirty="0">
                <a:solidFill>
                  <a:srgbClr val="002060"/>
                </a:solidFill>
                <a:latin typeface="Georgia" pitchFamily="18" charset="0"/>
              </a:rPr>
              <a:t>5 Type C - $1.5 M</a:t>
            </a:r>
          </a:p>
          <a:p>
            <a:pPr marL="0" indent="0">
              <a:spcBef>
                <a:spcPct val="0"/>
              </a:spcBef>
              <a:spcAft>
                <a:spcPct val="50000"/>
              </a:spcAft>
              <a:buNone/>
            </a:pPr>
            <a:endParaRPr lang="en-US" sz="1350" dirty="0">
              <a:solidFill>
                <a:prstClr val="white"/>
              </a:solidFill>
              <a:latin typeface="Georgia" pitchFamily="18" charset="0"/>
            </a:endParaRPr>
          </a:p>
          <a:p>
            <a:pPr marL="0" indent="0">
              <a:spcBef>
                <a:spcPct val="0"/>
              </a:spcBef>
              <a:spcAft>
                <a:spcPct val="50000"/>
              </a:spcAft>
              <a:buNone/>
            </a:pPr>
            <a:r>
              <a:rPr lang="en-US" sz="2100" b="1" dirty="0">
                <a:solidFill>
                  <a:schemeClr val="tx1"/>
                </a:solidFill>
                <a:latin typeface="Georgia" pitchFamily="18" charset="0"/>
              </a:rPr>
              <a:t>Locals Sold: </a:t>
            </a:r>
            <a:r>
              <a:rPr lang="en-US" sz="2100" dirty="0">
                <a:solidFill>
                  <a:schemeClr val="tx1"/>
                </a:solidFill>
                <a:latin typeface="Georgia" pitchFamily="18" charset="0"/>
              </a:rPr>
              <a:t>      273 projects - $347.8 M</a:t>
            </a:r>
            <a:endParaRPr lang="en-US" sz="1350" dirty="0">
              <a:solidFill>
                <a:schemeClr val="tx1"/>
              </a:solidFill>
              <a:latin typeface="Georgia" pitchFamily="18" charset="0"/>
            </a:endParaRPr>
          </a:p>
          <a:p>
            <a:pPr marL="0" indent="0">
              <a:spcBef>
                <a:spcPct val="0"/>
              </a:spcBef>
              <a:spcAft>
                <a:spcPts val="0"/>
              </a:spcAft>
              <a:buNone/>
            </a:pPr>
            <a:endParaRPr lang="en-US" sz="825" dirty="0">
              <a:solidFill>
                <a:prstClr val="white"/>
              </a:solidFill>
              <a:latin typeface="Georgia" pitchFamily="18" charset="0"/>
            </a:endParaRPr>
          </a:p>
          <a:p>
            <a:pPr marL="0" indent="0">
              <a:spcBef>
                <a:spcPct val="0"/>
              </a:spcBef>
              <a:spcAft>
                <a:spcPts val="0"/>
              </a:spcAft>
              <a:buNone/>
            </a:pPr>
            <a:r>
              <a:rPr lang="en-US" sz="2100" dirty="0">
                <a:solidFill>
                  <a:schemeClr val="tx1"/>
                </a:solidFill>
                <a:latin typeface="Georgia" pitchFamily="18" charset="0"/>
              </a:rPr>
              <a:t>Administered  4995 </a:t>
            </a:r>
            <a:r>
              <a:rPr lang="en-US" sz="2100" b="1" dirty="0">
                <a:solidFill>
                  <a:schemeClr val="tx1"/>
                </a:solidFill>
                <a:latin typeface="Georgia" pitchFamily="18" charset="0"/>
              </a:rPr>
              <a:t>Subcontracts</a:t>
            </a:r>
            <a:r>
              <a:rPr lang="en-US" sz="2100" dirty="0">
                <a:solidFill>
                  <a:schemeClr val="tx1"/>
                </a:solidFill>
                <a:latin typeface="Georgia" pitchFamily="18" charset="0"/>
              </a:rPr>
              <a:t> (C-92s)</a:t>
            </a:r>
          </a:p>
          <a:p>
            <a:pPr marL="0" indent="0">
              <a:spcBef>
                <a:spcPct val="0"/>
              </a:spcBef>
              <a:spcAft>
                <a:spcPts val="0"/>
              </a:spcAft>
              <a:buNone/>
            </a:pPr>
            <a:endParaRPr lang="en-US" sz="2100" dirty="0">
              <a:solidFill>
                <a:prstClr val="white"/>
              </a:solidFill>
              <a:latin typeface="Georgia" pitchFamily="18" charset="0"/>
            </a:endParaRPr>
          </a:p>
        </p:txBody>
      </p:sp>
      <p:sp>
        <p:nvSpPr>
          <p:cNvPr id="7" name="Rectangle 6"/>
          <p:cNvSpPr/>
          <p:nvPr/>
        </p:nvSpPr>
        <p:spPr>
          <a:xfrm>
            <a:off x="1600200" y="1771650"/>
            <a:ext cx="5429250" cy="3829050"/>
          </a:xfrm>
          <a:prstGeom prst="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647950" y="1555668"/>
            <a:ext cx="6080414" cy="4245057"/>
          </a:xfrm>
          <a:prstGeom prst="rect">
            <a:avLst/>
          </a:pr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31666327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064" y="96509"/>
            <a:ext cx="7653647" cy="1143000"/>
          </a:xfrm>
        </p:spPr>
        <p:txBody>
          <a:bodyPr>
            <a:noAutofit/>
          </a:bodyPr>
          <a:lstStyle/>
          <a:p>
            <a:pPr algn="r"/>
            <a:r>
              <a:rPr lang="en-US" sz="4800" dirty="0"/>
              <a:t> </a:t>
            </a:r>
            <a:r>
              <a:rPr lang="en-US" sz="2800" b="1" dirty="0">
                <a:latin typeface="Georgia" panose="02040502050405020303" pitchFamily="18" charset="0"/>
              </a:rPr>
              <a:t>2014 Construction Estimate Payments</a:t>
            </a:r>
            <a:endParaRPr lang="en-US" sz="2800" dirty="0"/>
          </a:p>
        </p:txBody>
      </p:sp>
      <p:pic>
        <p:nvPicPr>
          <p:cNvPr id="18" name="Content Placeholder 17"/>
          <p:cNvPicPr>
            <a:picLocks noGrp="1" noChangeAspect="1"/>
          </p:cNvPicPr>
          <p:nvPr>
            <p:ph idx="1"/>
          </p:nvPr>
        </p:nvPicPr>
        <p:blipFill>
          <a:blip r:embed="rId3"/>
          <a:stretch>
            <a:fillRect/>
          </a:stretch>
        </p:blipFill>
        <p:spPr>
          <a:xfrm>
            <a:off x="4973888" y="1851097"/>
            <a:ext cx="4002024" cy="4114532"/>
          </a:xfrm>
          <a:prstGeom prst="rect">
            <a:avLst/>
          </a:prstGeom>
        </p:spPr>
      </p:pic>
      <p:pic>
        <p:nvPicPr>
          <p:cNvPr id="19" name="Picture 18"/>
          <p:cNvPicPr>
            <a:picLocks noChangeAspect="1"/>
          </p:cNvPicPr>
          <p:nvPr/>
        </p:nvPicPr>
        <p:blipFill>
          <a:blip r:embed="rId4"/>
          <a:stretch>
            <a:fillRect/>
          </a:stretch>
        </p:blipFill>
        <p:spPr>
          <a:xfrm>
            <a:off x="2434442" y="2038822"/>
            <a:ext cx="2446840" cy="3652637"/>
          </a:xfrm>
          <a:prstGeom prst="rect">
            <a:avLst/>
          </a:prstGeom>
        </p:spPr>
      </p:pic>
    </p:spTree>
    <p:extLst>
      <p:ext uri="{BB962C8B-B14F-4D97-AF65-F5344CB8AC3E}">
        <p14:creationId xmlns:p14="http://schemas.microsoft.com/office/powerpoint/2010/main" val="3376038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30" y="228570"/>
            <a:ext cx="8044703" cy="994172"/>
          </a:xfrm>
        </p:spPr>
        <p:txBody>
          <a:bodyPr>
            <a:noAutofit/>
          </a:bodyPr>
          <a:lstStyle/>
          <a:p>
            <a:r>
              <a:rPr lang="en-US" sz="3200" b="1" dirty="0">
                <a:latin typeface="Georgia" panose="02040502050405020303" pitchFamily="18" charset="0"/>
              </a:rPr>
              <a:t>Dispute Resolution</a:t>
            </a:r>
            <a:br>
              <a:rPr lang="en-US" sz="3200" b="1" dirty="0">
                <a:latin typeface="Georgia" panose="02040502050405020303" pitchFamily="18" charset="0"/>
              </a:rPr>
            </a:br>
            <a:r>
              <a:rPr lang="en-US" sz="3200" b="1" dirty="0">
                <a:latin typeface="Georgia" panose="02040502050405020303" pitchFamily="18" charset="0"/>
              </a:rPr>
              <a:t>Indicator of Success!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8127207"/>
              </p:ext>
            </p:extLst>
          </p:nvPr>
        </p:nvGraphicFramePr>
        <p:xfrm>
          <a:off x="2256313" y="1745672"/>
          <a:ext cx="6407375" cy="3091842"/>
        </p:xfrm>
        <a:graphic>
          <a:graphicData uri="http://schemas.openxmlformats.org/drawingml/2006/table">
            <a:tbl>
              <a:tblPr firstRow="1" bandRow="1">
                <a:tableStyleId>{073A0DAA-6AF3-43AB-8588-CEC1D06C72B9}</a:tableStyleId>
              </a:tblPr>
              <a:tblGrid>
                <a:gridCol w="1281475"/>
                <a:gridCol w="1281475"/>
                <a:gridCol w="1281475"/>
                <a:gridCol w="1281475"/>
                <a:gridCol w="1281475"/>
              </a:tblGrid>
              <a:tr h="713502">
                <a:tc>
                  <a:txBody>
                    <a:bodyPr/>
                    <a:lstStyle/>
                    <a:p>
                      <a:pPr algn="ctr"/>
                      <a:r>
                        <a:rPr lang="en-US" sz="1800" dirty="0" smtClean="0"/>
                        <a:t>Year</a:t>
                      </a:r>
                      <a:endParaRPr lang="en-US" sz="1800" dirty="0"/>
                    </a:p>
                  </a:txBody>
                  <a:tcPr marL="68580" marR="68580" marT="34290" marB="34290"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1800" dirty="0" smtClean="0"/>
                        <a:t>Total # of Claims</a:t>
                      </a:r>
                      <a:endParaRPr lang="en-US" sz="1800" dirty="0"/>
                    </a:p>
                  </a:txBody>
                  <a:tcPr marL="68580" marR="68580" marT="34290" marB="34290" anchor="ctr">
                    <a:lnT w="38100" cap="flat" cmpd="sng" algn="ctr">
                      <a:solidFill>
                        <a:schemeClr val="tx1"/>
                      </a:solidFill>
                      <a:prstDash val="solid"/>
                      <a:round/>
                      <a:headEnd type="none" w="med" len="med"/>
                      <a:tailEnd type="none" w="med" len="med"/>
                    </a:lnT>
                  </a:tcPr>
                </a:tc>
                <a:tc>
                  <a:txBody>
                    <a:bodyPr/>
                    <a:lstStyle/>
                    <a:p>
                      <a:pPr algn="ctr"/>
                      <a:r>
                        <a:rPr lang="en-US" sz="1800" dirty="0" smtClean="0"/>
                        <a:t># Heard by DCB</a:t>
                      </a:r>
                      <a:endParaRPr lang="en-US" sz="1800" dirty="0"/>
                    </a:p>
                  </a:txBody>
                  <a:tcPr marL="68580" marR="68580" marT="34290" marB="34290" anchor="ctr">
                    <a:lnT w="38100" cap="flat" cmpd="sng" algn="ctr">
                      <a:solidFill>
                        <a:schemeClr val="tx1"/>
                      </a:solidFill>
                      <a:prstDash val="solid"/>
                      <a:round/>
                      <a:headEnd type="none" w="med" len="med"/>
                      <a:tailEnd type="none" w="med" len="med"/>
                    </a:lnT>
                  </a:tcPr>
                </a:tc>
                <a:tc>
                  <a:txBody>
                    <a:bodyPr/>
                    <a:lstStyle/>
                    <a:p>
                      <a:pPr algn="ctr"/>
                      <a:r>
                        <a:rPr lang="en-US" sz="1800" dirty="0" smtClean="0"/>
                        <a:t># Heard by ADR</a:t>
                      </a:r>
                      <a:endParaRPr lang="en-US" sz="1800" dirty="0"/>
                    </a:p>
                  </a:txBody>
                  <a:tcPr marL="68580" marR="68580" marT="34290" marB="34290" anchor="ctr">
                    <a:lnT w="38100" cap="flat" cmpd="sng" algn="ctr">
                      <a:solidFill>
                        <a:schemeClr val="tx1"/>
                      </a:solidFill>
                      <a:prstDash val="solid"/>
                      <a:round/>
                      <a:headEnd type="none" w="med" len="med"/>
                      <a:tailEnd type="none" w="med" len="med"/>
                    </a:lnT>
                  </a:tcPr>
                </a:tc>
                <a:tc>
                  <a:txBody>
                    <a:bodyPr/>
                    <a:lstStyle/>
                    <a:p>
                      <a:pPr algn="ctr"/>
                      <a:r>
                        <a:rPr lang="en-US" sz="1800" dirty="0" smtClean="0"/>
                        <a:t># Dropped or Settled</a:t>
                      </a:r>
                      <a:endParaRPr lang="en-US" sz="1800" dirty="0"/>
                    </a:p>
                  </a:txBody>
                  <a:tcPr marL="68580" marR="68580" marT="34290" marB="34290"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r>
              <a:tr h="396390">
                <a:tc>
                  <a:txBody>
                    <a:bodyPr/>
                    <a:lstStyle/>
                    <a:p>
                      <a:pPr algn="ctr"/>
                      <a:r>
                        <a:rPr lang="en-US" sz="1800" dirty="0" smtClean="0"/>
                        <a:t>2009</a:t>
                      </a:r>
                      <a:endParaRPr lang="en-US" sz="1800" b="1" dirty="0"/>
                    </a:p>
                  </a:txBody>
                  <a:tcPr marL="68580" marR="68580" marT="34290" marB="34290" anchor="ctr">
                    <a:lnL w="38100"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r>
                        <a:rPr lang="en-US" sz="1800" dirty="0" smtClean="0"/>
                        <a:t>25</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17</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3</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5</a:t>
                      </a:r>
                      <a:endParaRPr lang="en-US" sz="1800" b="1" dirty="0"/>
                    </a:p>
                  </a:txBody>
                  <a:tcPr marL="68580" marR="68580" marT="34290" marB="34290" anchor="ctr">
                    <a:lnR w="38100" cap="flat" cmpd="sng" algn="ctr">
                      <a:solidFill>
                        <a:schemeClr val="tx1"/>
                      </a:solidFill>
                      <a:prstDash val="solid"/>
                      <a:round/>
                      <a:headEnd type="none" w="med" len="med"/>
                      <a:tailEnd type="none" w="med" len="med"/>
                    </a:lnR>
                    <a:solidFill>
                      <a:schemeClr val="accent5">
                        <a:lumMod val="60000"/>
                        <a:lumOff val="40000"/>
                      </a:schemeClr>
                    </a:solidFill>
                  </a:tcPr>
                </a:tc>
              </a:tr>
              <a:tr h="396390">
                <a:tc>
                  <a:txBody>
                    <a:bodyPr/>
                    <a:lstStyle/>
                    <a:p>
                      <a:pPr algn="ctr"/>
                      <a:r>
                        <a:rPr lang="en-US" sz="1800" dirty="0" smtClean="0"/>
                        <a:t>2010</a:t>
                      </a:r>
                      <a:endParaRPr lang="en-US" sz="1800" b="1" dirty="0"/>
                    </a:p>
                  </a:txBody>
                  <a:tcPr marL="68580" marR="68580" marT="34290" marB="34290" anchor="ctr">
                    <a:lnL w="38100"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r>
                        <a:rPr lang="en-US" sz="1800" dirty="0" smtClean="0"/>
                        <a:t>18</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13</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0</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5</a:t>
                      </a:r>
                      <a:endParaRPr lang="en-US" sz="1800" b="1" dirty="0"/>
                    </a:p>
                  </a:txBody>
                  <a:tcPr marL="68580" marR="68580" marT="34290" marB="34290" anchor="ctr">
                    <a:lnR w="38100" cap="flat" cmpd="sng" algn="ctr">
                      <a:solidFill>
                        <a:schemeClr val="tx1"/>
                      </a:solidFill>
                      <a:prstDash val="solid"/>
                      <a:round/>
                      <a:headEnd type="none" w="med" len="med"/>
                      <a:tailEnd type="none" w="med" len="med"/>
                    </a:lnR>
                    <a:solidFill>
                      <a:schemeClr val="accent5">
                        <a:lumMod val="60000"/>
                        <a:lumOff val="40000"/>
                      </a:schemeClr>
                    </a:solidFill>
                  </a:tcPr>
                </a:tc>
              </a:tr>
              <a:tr h="396390">
                <a:tc>
                  <a:txBody>
                    <a:bodyPr/>
                    <a:lstStyle/>
                    <a:p>
                      <a:pPr algn="ctr"/>
                      <a:r>
                        <a:rPr lang="en-US" sz="1800" dirty="0" smtClean="0"/>
                        <a:t>2011</a:t>
                      </a:r>
                      <a:endParaRPr lang="en-US" sz="1800" b="1" dirty="0"/>
                    </a:p>
                  </a:txBody>
                  <a:tcPr marL="68580" marR="68580" marT="34290" marB="34290" anchor="ctr">
                    <a:lnL w="38100"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r>
                        <a:rPr lang="en-US" sz="1800" dirty="0" smtClean="0"/>
                        <a:t>11</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4</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0</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7</a:t>
                      </a:r>
                      <a:endParaRPr lang="en-US" sz="1800" b="1" dirty="0"/>
                    </a:p>
                  </a:txBody>
                  <a:tcPr marL="68580" marR="68580" marT="34290" marB="34290" anchor="ctr">
                    <a:lnR w="38100" cap="flat" cmpd="sng" algn="ctr">
                      <a:solidFill>
                        <a:schemeClr val="tx1"/>
                      </a:solidFill>
                      <a:prstDash val="solid"/>
                      <a:round/>
                      <a:headEnd type="none" w="med" len="med"/>
                      <a:tailEnd type="none" w="med" len="med"/>
                    </a:lnR>
                    <a:solidFill>
                      <a:schemeClr val="accent5">
                        <a:lumMod val="60000"/>
                        <a:lumOff val="40000"/>
                      </a:schemeClr>
                    </a:solidFill>
                  </a:tcPr>
                </a:tc>
              </a:tr>
              <a:tr h="396390">
                <a:tc>
                  <a:txBody>
                    <a:bodyPr/>
                    <a:lstStyle/>
                    <a:p>
                      <a:pPr algn="ctr"/>
                      <a:r>
                        <a:rPr lang="en-US" sz="1800" dirty="0" smtClean="0"/>
                        <a:t>2012</a:t>
                      </a:r>
                      <a:endParaRPr lang="en-US" sz="1800" b="1" dirty="0"/>
                    </a:p>
                  </a:txBody>
                  <a:tcPr marL="68580" marR="68580" marT="34290" marB="34290" anchor="ctr">
                    <a:lnL w="38100"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r>
                        <a:rPr lang="en-US" sz="1800" dirty="0" smtClean="0"/>
                        <a:t>12</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7</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0</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5</a:t>
                      </a:r>
                      <a:endParaRPr lang="en-US" sz="1800" b="1" dirty="0"/>
                    </a:p>
                  </a:txBody>
                  <a:tcPr marL="68580" marR="68580" marT="34290" marB="34290" anchor="ctr">
                    <a:lnR w="38100" cap="flat" cmpd="sng" algn="ctr">
                      <a:solidFill>
                        <a:schemeClr val="tx1"/>
                      </a:solidFill>
                      <a:prstDash val="solid"/>
                      <a:round/>
                      <a:headEnd type="none" w="med" len="med"/>
                      <a:tailEnd type="none" w="med" len="med"/>
                    </a:lnR>
                    <a:solidFill>
                      <a:schemeClr val="accent5">
                        <a:lumMod val="60000"/>
                        <a:lumOff val="40000"/>
                      </a:schemeClr>
                    </a:solidFill>
                  </a:tcPr>
                </a:tc>
              </a:tr>
              <a:tr h="396390">
                <a:tc>
                  <a:txBody>
                    <a:bodyPr/>
                    <a:lstStyle/>
                    <a:p>
                      <a:pPr algn="ctr"/>
                      <a:r>
                        <a:rPr lang="en-US" sz="1800" dirty="0" smtClean="0"/>
                        <a:t>2013</a:t>
                      </a:r>
                      <a:endParaRPr lang="en-US" sz="1800" b="1" dirty="0"/>
                    </a:p>
                  </a:txBody>
                  <a:tcPr marL="68580" marR="68580" marT="34290" marB="34290" anchor="ctr">
                    <a:lnL w="38100" cap="flat" cmpd="sng" algn="ctr">
                      <a:solidFill>
                        <a:schemeClr val="tx1"/>
                      </a:solidFill>
                      <a:prstDash val="solid"/>
                      <a:round/>
                      <a:headEnd type="none" w="med" len="med"/>
                      <a:tailEnd type="none" w="med" len="med"/>
                    </a:lnL>
                    <a:solidFill>
                      <a:schemeClr val="accent5">
                        <a:lumMod val="60000"/>
                        <a:lumOff val="40000"/>
                      </a:schemeClr>
                    </a:solidFill>
                  </a:tcPr>
                </a:tc>
                <a:tc>
                  <a:txBody>
                    <a:bodyPr/>
                    <a:lstStyle/>
                    <a:p>
                      <a:pPr algn="ctr"/>
                      <a:r>
                        <a:rPr lang="en-US" sz="1800" dirty="0" smtClean="0"/>
                        <a:t>12</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8</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0</a:t>
                      </a:r>
                      <a:endParaRPr lang="en-US" sz="1800" b="1" dirty="0"/>
                    </a:p>
                  </a:txBody>
                  <a:tcPr marL="68580" marR="68580" marT="34290" marB="34290" anchor="ctr">
                    <a:solidFill>
                      <a:schemeClr val="accent5">
                        <a:lumMod val="60000"/>
                        <a:lumOff val="40000"/>
                      </a:schemeClr>
                    </a:solidFill>
                  </a:tcPr>
                </a:tc>
                <a:tc>
                  <a:txBody>
                    <a:bodyPr/>
                    <a:lstStyle/>
                    <a:p>
                      <a:pPr algn="ctr"/>
                      <a:r>
                        <a:rPr lang="en-US" sz="1800" dirty="0" smtClean="0"/>
                        <a:t>4</a:t>
                      </a:r>
                      <a:endParaRPr lang="en-US" sz="1800" b="1" dirty="0"/>
                    </a:p>
                  </a:txBody>
                  <a:tcPr marL="68580" marR="68580" marT="34290" marB="34290" anchor="ctr">
                    <a:lnR w="38100" cap="flat" cmpd="sng" algn="ctr">
                      <a:solidFill>
                        <a:schemeClr val="tx1"/>
                      </a:solidFill>
                      <a:prstDash val="solid"/>
                      <a:round/>
                      <a:headEnd type="none" w="med" len="med"/>
                      <a:tailEnd type="none" w="med" len="med"/>
                    </a:lnR>
                    <a:solidFill>
                      <a:schemeClr val="accent5">
                        <a:lumMod val="60000"/>
                        <a:lumOff val="40000"/>
                      </a:schemeClr>
                    </a:solidFill>
                  </a:tcPr>
                </a:tc>
              </a:tr>
              <a:tr h="396390">
                <a:tc>
                  <a:txBody>
                    <a:bodyPr/>
                    <a:lstStyle/>
                    <a:p>
                      <a:pPr algn="ctr"/>
                      <a:r>
                        <a:rPr lang="en-US" sz="1800" b="1" dirty="0" smtClean="0"/>
                        <a:t>2014</a:t>
                      </a:r>
                      <a:endParaRPr lang="en-US" sz="1800" b="1" dirty="0"/>
                    </a:p>
                  </a:txBody>
                  <a:tcPr marL="68580" marR="68580" marT="34290" marB="34290" anchor="ct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800" b="1" dirty="0" smtClean="0"/>
                        <a:t>13</a:t>
                      </a:r>
                      <a:endParaRPr lang="en-US" sz="1800" b="1" dirty="0"/>
                    </a:p>
                  </a:txBody>
                  <a:tcPr marL="68580" marR="68580" marT="34290" marB="34290" anchor="ctr">
                    <a:lnB w="381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800" b="1" dirty="0" smtClean="0"/>
                        <a:t>1</a:t>
                      </a:r>
                      <a:endParaRPr lang="en-US" sz="1800" b="1" dirty="0"/>
                    </a:p>
                  </a:txBody>
                  <a:tcPr marL="68580" marR="68580" marT="34290" marB="34290" anchor="ctr">
                    <a:lnB w="381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800" b="1" dirty="0" smtClean="0"/>
                        <a:t>0</a:t>
                      </a:r>
                      <a:endParaRPr lang="en-US" sz="1800" b="1" dirty="0"/>
                    </a:p>
                  </a:txBody>
                  <a:tcPr marL="68580" marR="68580" marT="34290" marB="34290" anchor="ctr">
                    <a:lnB w="38100"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r>
                        <a:rPr lang="en-US" sz="1800" b="1" dirty="0" smtClean="0"/>
                        <a:t>7</a:t>
                      </a:r>
                      <a:endParaRPr lang="en-US" sz="1800" b="1" dirty="0"/>
                    </a:p>
                  </a:txBody>
                  <a:tcPr marL="68580" marR="68580" marT="34290" marB="34290" anchor="ct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chemeClr val="accent5">
                        <a:lumMod val="60000"/>
                        <a:lumOff val="40000"/>
                      </a:schemeClr>
                    </a:solidFill>
                  </a:tcPr>
                </a:tc>
              </a:tr>
            </a:tbl>
          </a:graphicData>
        </a:graphic>
      </p:graphicFrame>
    </p:spTree>
    <p:extLst>
      <p:ext uri="{BB962C8B-B14F-4D97-AF65-F5344CB8AC3E}">
        <p14:creationId xmlns:p14="http://schemas.microsoft.com/office/powerpoint/2010/main" val="3659941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5363" y="145830"/>
            <a:ext cx="7294180" cy="994172"/>
          </a:xfrm>
        </p:spPr>
        <p:txBody>
          <a:bodyPr>
            <a:normAutofit/>
          </a:bodyPr>
          <a:lstStyle/>
          <a:p>
            <a:pPr algn="ctr"/>
            <a:r>
              <a:rPr lang="en-US" sz="3200" b="1" dirty="0">
                <a:latin typeface="Georgia" pitchFamily="18" charset="0"/>
              </a:rPr>
              <a:t>Ohio Bridge Partnership Program</a:t>
            </a:r>
            <a:endParaRPr lang="en-US" sz="3200" dirty="0"/>
          </a:p>
        </p:txBody>
      </p:sp>
      <p:sp>
        <p:nvSpPr>
          <p:cNvPr id="3" name="Content Placeholder 2"/>
          <p:cNvSpPr>
            <a:spLocks noGrp="1"/>
          </p:cNvSpPr>
          <p:nvPr>
            <p:ph idx="1"/>
          </p:nvPr>
        </p:nvSpPr>
        <p:spPr>
          <a:xfrm>
            <a:off x="2377994" y="1447728"/>
            <a:ext cx="5304893" cy="3774281"/>
          </a:xfrm>
        </p:spPr>
        <p:txBody>
          <a:bodyPr>
            <a:noAutofit/>
          </a:bodyPr>
          <a:lstStyle/>
          <a:p>
            <a:pPr marL="0" indent="0">
              <a:buNone/>
            </a:pPr>
            <a:r>
              <a:rPr lang="en-US" sz="2400" dirty="0" smtClean="0"/>
              <a:t>SFY 2014: 30 Bridges  - $12M</a:t>
            </a:r>
          </a:p>
          <a:p>
            <a:pPr lvl="1"/>
            <a:r>
              <a:rPr lang="en-US" sz="2400" dirty="0" smtClean="0"/>
              <a:t>28 Bridges </a:t>
            </a:r>
            <a:r>
              <a:rPr lang="en-US" sz="2400" b="1" dirty="0" smtClean="0"/>
              <a:t>Complete and Open</a:t>
            </a:r>
          </a:p>
          <a:p>
            <a:pPr lvl="1"/>
            <a:endParaRPr lang="en-US" sz="2400" dirty="0"/>
          </a:p>
          <a:p>
            <a:r>
              <a:rPr lang="en-US" sz="2400" dirty="0" smtClean="0"/>
              <a:t>SFY 2015: 81 Bridges – 33 Packages - $42.7M</a:t>
            </a:r>
          </a:p>
          <a:p>
            <a:pPr marL="0" indent="0">
              <a:buNone/>
            </a:pPr>
            <a:endParaRPr lang="en-US" sz="2400" dirty="0"/>
          </a:p>
          <a:p>
            <a:r>
              <a:rPr lang="en-US" sz="2400" dirty="0" smtClean="0"/>
              <a:t>SFY 2016: 91 Bridges – 42 Packages - $45.3M</a:t>
            </a:r>
          </a:p>
          <a:p>
            <a:endParaRPr lang="en-US" sz="2400" dirty="0"/>
          </a:p>
          <a:p>
            <a:r>
              <a:rPr lang="en-US" sz="2400" dirty="0" smtClean="0"/>
              <a:t>SFY 2017: 4 Bridges – 3 Packages - $2.6M</a:t>
            </a:r>
          </a:p>
          <a:p>
            <a:endParaRPr lang="en-US" sz="2400" dirty="0"/>
          </a:p>
          <a:p>
            <a:endParaRPr lang="en-US" sz="2400" dirty="0" smtClean="0"/>
          </a:p>
          <a:p>
            <a:pPr marL="0" indent="0" algn="r">
              <a:buNone/>
            </a:pPr>
            <a:endParaRPr lang="en-US" sz="2400" dirty="0"/>
          </a:p>
        </p:txBody>
      </p:sp>
      <p:pic>
        <p:nvPicPr>
          <p:cNvPr id="2052" name="Picture 4" descr="http://ocianews.com/wp-content/uploads/2013/11/Jerry-Wr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9658" y="1010705"/>
            <a:ext cx="1479885" cy="20164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OCA President - Chris Runy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9658" y="3906064"/>
            <a:ext cx="1479885" cy="201643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3" descr="W:\Local Programs\County Bridge Partnership Program\OhioBridgeMap2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497" y="1447728"/>
            <a:ext cx="2067723" cy="25678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935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940" y="218127"/>
            <a:ext cx="5785015" cy="857250"/>
          </a:xfrm>
          <a:noFill/>
        </p:spPr>
        <p:txBody>
          <a:bodyPr>
            <a:normAutofit/>
          </a:bodyPr>
          <a:lstStyle/>
          <a:p>
            <a:r>
              <a:rPr lang="en-US" sz="3200" b="1" dirty="0">
                <a:latin typeface="Georgia" pitchFamily="18" charset="0"/>
              </a:rPr>
              <a:t>2015 Construction Season</a:t>
            </a:r>
          </a:p>
        </p:txBody>
      </p:sp>
      <p:sp>
        <p:nvSpPr>
          <p:cNvPr id="6" name="Rectangle 4"/>
          <p:cNvSpPr txBox="1">
            <a:spLocks noChangeArrowheads="1"/>
          </p:cNvSpPr>
          <p:nvPr/>
        </p:nvSpPr>
        <p:spPr bwMode="auto">
          <a:xfrm>
            <a:off x="2705099" y="2093768"/>
            <a:ext cx="6248895" cy="36576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457200" indent="-457200" algn="l" rtl="0" eaLnBrk="1" fontAlgn="base" hangingPunct="1">
              <a:spcBef>
                <a:spcPct val="20000"/>
              </a:spcBef>
              <a:spcAft>
                <a:spcPct val="0"/>
              </a:spcAft>
              <a:buFontTx/>
              <a:buBlip>
                <a:blip r:embed="rId3"/>
              </a:buBlip>
              <a:defRPr sz="3200" b="0">
                <a:solidFill>
                  <a:schemeClr val="bg1"/>
                </a:solidFill>
                <a:latin typeface="+mj-lt"/>
                <a:ea typeface="+mn-ea"/>
                <a:cs typeface="+mn-cs"/>
              </a:defRPr>
            </a:lvl1pPr>
            <a:lvl2pPr marL="742950" indent="-285750" algn="l" rtl="0" eaLnBrk="1" fontAlgn="base" hangingPunct="1">
              <a:spcBef>
                <a:spcPct val="20000"/>
              </a:spcBef>
              <a:spcAft>
                <a:spcPct val="0"/>
              </a:spcAft>
              <a:buFontTx/>
              <a:buBlip>
                <a:blip r:embed="rId3"/>
              </a:buBlip>
              <a:defRPr sz="2800">
                <a:solidFill>
                  <a:schemeClr val="bg1"/>
                </a:solidFill>
                <a:latin typeface="+mn-lt"/>
              </a:defRPr>
            </a:lvl2pPr>
            <a:lvl3pPr marL="1143000" indent="-228600" algn="l" rtl="0" eaLnBrk="1" fontAlgn="base" hangingPunct="1">
              <a:spcBef>
                <a:spcPct val="20000"/>
              </a:spcBef>
              <a:spcAft>
                <a:spcPct val="0"/>
              </a:spcAft>
              <a:buFontTx/>
              <a:buBlip>
                <a:blip r:embed="rId3"/>
              </a:buBlip>
              <a:defRPr sz="2400">
                <a:solidFill>
                  <a:schemeClr val="bg1"/>
                </a:solidFill>
                <a:latin typeface="+mn-lt"/>
              </a:defRPr>
            </a:lvl3pPr>
            <a:lvl4pPr marL="1600200" indent="-228600" algn="l" rtl="0" eaLnBrk="1" fontAlgn="base" hangingPunct="1">
              <a:spcBef>
                <a:spcPct val="20000"/>
              </a:spcBef>
              <a:spcAft>
                <a:spcPct val="0"/>
              </a:spcAft>
              <a:buFontTx/>
              <a:buBlip>
                <a:blip r:embed="rId3"/>
              </a:buBlip>
              <a:defRPr sz="2000">
                <a:solidFill>
                  <a:schemeClr val="bg1"/>
                </a:solidFill>
                <a:latin typeface="+mn-lt"/>
              </a:defRPr>
            </a:lvl4pPr>
            <a:lvl5pPr marL="2057400" indent="-228600" algn="l" rtl="0" eaLnBrk="1" fontAlgn="base" hangingPunct="1">
              <a:spcBef>
                <a:spcPct val="20000"/>
              </a:spcBef>
              <a:spcAft>
                <a:spcPct val="0"/>
              </a:spcAft>
              <a:buFontTx/>
              <a:buBlip>
                <a:blip r:embed="rId3"/>
              </a:buBlip>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a:lstStyle>
          <a:p>
            <a:pPr marL="0" indent="0">
              <a:lnSpc>
                <a:spcPct val="80000"/>
              </a:lnSpc>
              <a:spcBef>
                <a:spcPct val="0"/>
              </a:spcBef>
              <a:spcAft>
                <a:spcPct val="50000"/>
              </a:spcAft>
              <a:buNone/>
            </a:pPr>
            <a:r>
              <a:rPr lang="en-US" sz="2400" b="1" dirty="0">
                <a:solidFill>
                  <a:schemeClr val="tx1"/>
                </a:solidFill>
                <a:latin typeface="Georgia" pitchFamily="18" charset="0"/>
              </a:rPr>
              <a:t>ODOT Sold:  </a:t>
            </a:r>
            <a:r>
              <a:rPr lang="en-US" sz="2400" b="1" dirty="0" smtClean="0">
                <a:solidFill>
                  <a:schemeClr val="tx1"/>
                </a:solidFill>
                <a:latin typeface="Georgia" pitchFamily="18" charset="0"/>
              </a:rPr>
              <a:t>152 </a:t>
            </a:r>
            <a:r>
              <a:rPr lang="en-US" sz="2400" b="1" dirty="0">
                <a:solidFill>
                  <a:schemeClr val="tx1"/>
                </a:solidFill>
                <a:latin typeface="Georgia" pitchFamily="18" charset="0"/>
              </a:rPr>
              <a:t>Projects – </a:t>
            </a:r>
            <a:r>
              <a:rPr lang="en-US" sz="2400" b="1" dirty="0" smtClean="0">
                <a:solidFill>
                  <a:schemeClr val="tx1"/>
                </a:solidFill>
                <a:latin typeface="Georgia" pitchFamily="18" charset="0"/>
              </a:rPr>
              <a:t>$310.1 </a:t>
            </a:r>
            <a:r>
              <a:rPr lang="en-US" sz="2400" b="1" dirty="0">
                <a:solidFill>
                  <a:schemeClr val="tx1"/>
                </a:solidFill>
                <a:latin typeface="Georgia" pitchFamily="18" charset="0"/>
              </a:rPr>
              <a:t>M </a:t>
            </a:r>
            <a:endParaRPr lang="en-US" sz="2800" b="1" dirty="0">
              <a:solidFill>
                <a:prstClr val="white"/>
              </a:solidFill>
              <a:latin typeface="Georgia" pitchFamily="18" charset="0"/>
            </a:endParaRPr>
          </a:p>
          <a:p>
            <a:pPr marL="0" indent="0">
              <a:lnSpc>
                <a:spcPct val="80000"/>
              </a:lnSpc>
              <a:spcBef>
                <a:spcPct val="0"/>
              </a:spcBef>
              <a:spcAft>
                <a:spcPct val="50000"/>
              </a:spcAft>
              <a:buNone/>
            </a:pPr>
            <a:r>
              <a:rPr lang="en-US" sz="2400" b="1" dirty="0">
                <a:solidFill>
                  <a:schemeClr val="tx1"/>
                </a:solidFill>
                <a:latin typeface="Georgia" pitchFamily="18" charset="0"/>
              </a:rPr>
              <a:t>Still Scheduled: </a:t>
            </a:r>
            <a:r>
              <a:rPr lang="en-US" sz="2400" b="1" dirty="0">
                <a:solidFill>
                  <a:prstClr val="white"/>
                </a:solidFill>
                <a:latin typeface="Georgia" pitchFamily="18" charset="0"/>
              </a:rPr>
              <a:t> </a:t>
            </a:r>
            <a:r>
              <a:rPr lang="en-US" sz="2400" b="1" dirty="0" smtClean="0">
                <a:solidFill>
                  <a:schemeClr val="tx1"/>
                </a:solidFill>
                <a:latin typeface="Georgia" pitchFamily="18" charset="0"/>
              </a:rPr>
              <a:t>555 </a:t>
            </a:r>
            <a:r>
              <a:rPr lang="en-US" sz="2400" b="1" dirty="0">
                <a:solidFill>
                  <a:schemeClr val="tx1"/>
                </a:solidFill>
                <a:latin typeface="Georgia" pitchFamily="18" charset="0"/>
              </a:rPr>
              <a:t>Projects – $</a:t>
            </a:r>
            <a:r>
              <a:rPr lang="en-US" sz="2400" b="1" dirty="0" smtClean="0">
                <a:solidFill>
                  <a:schemeClr val="tx1"/>
                </a:solidFill>
                <a:latin typeface="Georgia" pitchFamily="18" charset="0"/>
              </a:rPr>
              <a:t>1.48 </a:t>
            </a:r>
            <a:r>
              <a:rPr lang="en-US" sz="2400" b="1" dirty="0">
                <a:solidFill>
                  <a:schemeClr val="tx1"/>
                </a:solidFill>
                <a:latin typeface="Georgia" pitchFamily="18" charset="0"/>
              </a:rPr>
              <a:t>B       </a:t>
            </a:r>
            <a:endParaRPr lang="en-US" sz="2400" b="1" i="1" dirty="0">
              <a:solidFill>
                <a:srgbClr val="002060"/>
              </a:solidFill>
              <a:latin typeface="Georgia" pitchFamily="18" charset="0"/>
            </a:endParaRPr>
          </a:p>
          <a:p>
            <a:pPr marL="0" indent="0">
              <a:lnSpc>
                <a:spcPct val="80000"/>
              </a:lnSpc>
              <a:spcBef>
                <a:spcPct val="0"/>
              </a:spcBef>
              <a:spcAft>
                <a:spcPct val="50000"/>
              </a:spcAft>
              <a:buNone/>
            </a:pPr>
            <a:endParaRPr lang="en-US" sz="2400" b="1" i="1" dirty="0">
              <a:solidFill>
                <a:srgbClr val="002060"/>
              </a:solidFill>
              <a:latin typeface="Georgia" pitchFamily="18" charset="0"/>
            </a:endParaRPr>
          </a:p>
          <a:p>
            <a:pPr marL="0" indent="0">
              <a:lnSpc>
                <a:spcPct val="80000"/>
              </a:lnSpc>
              <a:spcBef>
                <a:spcPct val="0"/>
              </a:spcBef>
              <a:spcAft>
                <a:spcPct val="50000"/>
              </a:spcAft>
              <a:buNone/>
            </a:pPr>
            <a:r>
              <a:rPr lang="en-US" sz="2400" b="1" i="1" dirty="0">
                <a:solidFill>
                  <a:srgbClr val="002060"/>
                </a:solidFill>
                <a:latin typeface="Georgia" pitchFamily="18" charset="0"/>
              </a:rPr>
              <a:t>Emergency Projects:  </a:t>
            </a:r>
            <a:r>
              <a:rPr lang="en-US" sz="2400" i="1" dirty="0" smtClean="0">
                <a:solidFill>
                  <a:srgbClr val="002060"/>
                </a:solidFill>
                <a:latin typeface="Georgia" pitchFamily="18" charset="0"/>
              </a:rPr>
              <a:t>3 </a:t>
            </a:r>
            <a:r>
              <a:rPr lang="en-US" sz="2400" i="1" dirty="0">
                <a:solidFill>
                  <a:srgbClr val="002060"/>
                </a:solidFill>
                <a:latin typeface="Georgia" pitchFamily="18" charset="0"/>
              </a:rPr>
              <a:t>Type C - $6.26 M</a:t>
            </a:r>
            <a:endParaRPr lang="en-US" sz="2400" b="1" dirty="0">
              <a:solidFill>
                <a:schemeClr val="tx1"/>
              </a:solidFill>
              <a:latin typeface="Georgia" pitchFamily="18" charset="0"/>
            </a:endParaRPr>
          </a:p>
          <a:p>
            <a:pPr marL="0" indent="0">
              <a:spcBef>
                <a:spcPct val="0"/>
              </a:spcBef>
              <a:spcAft>
                <a:spcPct val="50000"/>
              </a:spcAft>
              <a:buNone/>
            </a:pPr>
            <a:endParaRPr lang="en-US" sz="2400" b="1" dirty="0">
              <a:solidFill>
                <a:schemeClr val="tx1"/>
              </a:solidFill>
              <a:latin typeface="Georgia" pitchFamily="18" charset="0"/>
            </a:endParaRPr>
          </a:p>
          <a:p>
            <a:pPr marL="0" indent="0">
              <a:spcBef>
                <a:spcPct val="0"/>
              </a:spcBef>
              <a:spcAft>
                <a:spcPct val="50000"/>
              </a:spcAft>
              <a:buNone/>
            </a:pPr>
            <a:r>
              <a:rPr lang="en-US" sz="2400" b="1" dirty="0">
                <a:solidFill>
                  <a:schemeClr val="tx1"/>
                </a:solidFill>
                <a:latin typeface="Georgia" pitchFamily="18" charset="0"/>
              </a:rPr>
              <a:t>Local Projection: </a:t>
            </a:r>
            <a:r>
              <a:rPr lang="en-US" sz="2400" dirty="0">
                <a:solidFill>
                  <a:schemeClr val="tx1"/>
                </a:solidFill>
                <a:latin typeface="Georgia" pitchFamily="18" charset="0"/>
              </a:rPr>
              <a:t>242 </a:t>
            </a:r>
            <a:r>
              <a:rPr lang="en-US" sz="2400" dirty="0" smtClean="0">
                <a:solidFill>
                  <a:schemeClr val="tx1"/>
                </a:solidFill>
                <a:latin typeface="Georgia" pitchFamily="18" charset="0"/>
              </a:rPr>
              <a:t>Projects </a:t>
            </a:r>
            <a:r>
              <a:rPr lang="en-US" sz="2400" dirty="0">
                <a:solidFill>
                  <a:schemeClr val="tx1"/>
                </a:solidFill>
                <a:latin typeface="Georgia" pitchFamily="18" charset="0"/>
              </a:rPr>
              <a:t>- $338.2 M</a:t>
            </a:r>
            <a:endParaRPr lang="en-US" sz="1400" dirty="0">
              <a:solidFill>
                <a:schemeClr val="tx1"/>
              </a:solidFill>
              <a:latin typeface="Georgia" pitchFamily="18" charset="0"/>
            </a:endParaRPr>
          </a:p>
          <a:p>
            <a:pPr marL="0" indent="0">
              <a:spcBef>
                <a:spcPct val="0"/>
              </a:spcBef>
              <a:spcAft>
                <a:spcPts val="0"/>
              </a:spcAft>
              <a:buNone/>
            </a:pPr>
            <a:endParaRPr lang="en-US" sz="900" dirty="0">
              <a:solidFill>
                <a:prstClr val="white"/>
              </a:solidFill>
              <a:latin typeface="Georgia" pitchFamily="18" charset="0"/>
            </a:endParaRPr>
          </a:p>
          <a:p>
            <a:pPr marL="0" indent="0">
              <a:spcBef>
                <a:spcPct val="0"/>
              </a:spcBef>
              <a:spcAft>
                <a:spcPts val="0"/>
              </a:spcAft>
              <a:buNone/>
            </a:pPr>
            <a:endParaRPr lang="en-US" sz="2400" dirty="0">
              <a:solidFill>
                <a:prstClr val="white"/>
              </a:solidFill>
              <a:latin typeface="Georgia" pitchFamily="18" charset="0"/>
            </a:endParaRPr>
          </a:p>
        </p:txBody>
      </p:sp>
      <p:sp>
        <p:nvSpPr>
          <p:cNvPr id="7" name="Rectangle 6"/>
          <p:cNvSpPr/>
          <p:nvPr/>
        </p:nvSpPr>
        <p:spPr>
          <a:xfrm>
            <a:off x="1600200" y="1771650"/>
            <a:ext cx="5429250" cy="3829050"/>
          </a:xfrm>
          <a:prstGeom prst="rect">
            <a:avLst/>
          </a:prstGeom>
          <a:noFill/>
          <a:ln w="825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
        <p:nvSpPr>
          <p:cNvPr id="5" name="Rectangle 4"/>
          <p:cNvSpPr/>
          <p:nvPr/>
        </p:nvSpPr>
        <p:spPr>
          <a:xfrm>
            <a:off x="2386940" y="1771650"/>
            <a:ext cx="6567054" cy="4130386"/>
          </a:xfrm>
          <a:prstGeom prst="rect">
            <a:avLst/>
          </a:prstGeom>
          <a:noFill/>
          <a:ln w="825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prstClr val="white"/>
              </a:solidFill>
            </a:endParaRPr>
          </a:p>
        </p:txBody>
      </p:sp>
    </p:spTree>
    <p:extLst>
      <p:ext uri="{BB962C8B-B14F-4D97-AF65-F5344CB8AC3E}">
        <p14:creationId xmlns:p14="http://schemas.microsoft.com/office/powerpoint/2010/main" val="275617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Georgia" panose="02040502050405020303" pitchFamily="18" charset="0"/>
              </a:rPr>
              <a:t>2014 </a:t>
            </a:r>
            <a:r>
              <a:rPr lang="en-US" b="1" dirty="0" smtClean="0">
                <a:latin typeface="Georgia" panose="02040502050405020303" pitchFamily="18" charset="0"/>
              </a:rPr>
              <a:t>Two-Step Design Build Projects</a:t>
            </a:r>
            <a:endParaRPr lang="en-US" b="1" dirty="0"/>
          </a:p>
        </p:txBody>
      </p:sp>
      <p:sp>
        <p:nvSpPr>
          <p:cNvPr id="3" name="Content Placeholder 2"/>
          <p:cNvSpPr>
            <a:spLocks noGrp="1"/>
          </p:cNvSpPr>
          <p:nvPr>
            <p:ph idx="1"/>
          </p:nvPr>
        </p:nvSpPr>
        <p:spPr>
          <a:xfrm>
            <a:off x="2339439" y="1802080"/>
            <a:ext cx="6673931" cy="5055920"/>
          </a:xfrm>
        </p:spPr>
        <p:txBody>
          <a:bodyPr>
            <a:normAutofit lnSpcReduction="10000"/>
          </a:bodyPr>
          <a:lstStyle/>
          <a:p>
            <a:pPr marL="0" indent="0" algn="just">
              <a:buNone/>
            </a:pPr>
            <a:r>
              <a:rPr lang="en-US" dirty="0" smtClean="0"/>
              <a:t>Project 13-3026; HAM – 71 	</a:t>
            </a:r>
          </a:p>
          <a:p>
            <a:pPr marL="0" indent="0" algn="just">
              <a:buNone/>
            </a:pPr>
            <a:r>
              <a:rPr lang="en-US" dirty="0" smtClean="0"/>
              <a:t>Martin Luther King Interchange</a:t>
            </a:r>
          </a:p>
          <a:p>
            <a:pPr marL="0" indent="0" algn="just">
              <a:buNone/>
            </a:pPr>
            <a:r>
              <a:rPr lang="en-US" dirty="0" smtClean="0"/>
              <a:t>$80.8M - </a:t>
            </a:r>
            <a:r>
              <a:rPr lang="en-US" dirty="0" err="1" smtClean="0"/>
              <a:t>Kokosing</a:t>
            </a:r>
            <a:r>
              <a:rPr lang="en-US" dirty="0" smtClean="0"/>
              <a:t> Construction Co.				</a:t>
            </a:r>
          </a:p>
          <a:p>
            <a:pPr marL="0" indent="0" algn="just">
              <a:buNone/>
            </a:pPr>
            <a:r>
              <a:rPr lang="en-US" dirty="0" smtClean="0"/>
              <a:t>Project 14-3005; SUM – 271</a:t>
            </a:r>
          </a:p>
          <a:p>
            <a:pPr marL="0" indent="0" algn="just">
              <a:buNone/>
            </a:pPr>
            <a:r>
              <a:rPr lang="en-US" dirty="0" smtClean="0"/>
              <a:t>$44.5M - Great Lakes Construction</a:t>
            </a:r>
          </a:p>
          <a:p>
            <a:pPr marL="0" indent="0" algn="just">
              <a:buNone/>
            </a:pPr>
            <a:endParaRPr lang="en-US" dirty="0"/>
          </a:p>
          <a:p>
            <a:pPr marL="0" indent="0" algn="just">
              <a:buNone/>
            </a:pPr>
            <a:r>
              <a:rPr lang="en-US" dirty="0" smtClean="0"/>
              <a:t> Project 14-3025; FAI – 22</a:t>
            </a:r>
          </a:p>
          <a:p>
            <a:pPr marL="0" indent="0" algn="just">
              <a:buNone/>
            </a:pPr>
            <a:r>
              <a:rPr lang="en-US" dirty="0" smtClean="0"/>
              <a:t>$6.7M - </a:t>
            </a:r>
            <a:r>
              <a:rPr lang="en-US" dirty="0" err="1" smtClean="0"/>
              <a:t>Kokosing</a:t>
            </a:r>
            <a:r>
              <a:rPr lang="en-US" dirty="0" smtClean="0"/>
              <a:t> Construction Co.</a:t>
            </a:r>
          </a:p>
          <a:p>
            <a:pPr marL="0" indent="0" algn="r">
              <a:buNone/>
            </a:pPr>
            <a:endParaRPr lang="en-US" dirty="0"/>
          </a:p>
          <a:p>
            <a:pPr marL="0" indent="0" algn="r">
              <a:buNone/>
            </a:pPr>
            <a:endParaRPr lang="en-US" dirty="0"/>
          </a:p>
        </p:txBody>
      </p:sp>
    </p:spTree>
    <p:extLst>
      <p:ext uri="{BB962C8B-B14F-4D97-AF65-F5344CB8AC3E}">
        <p14:creationId xmlns:p14="http://schemas.microsoft.com/office/powerpoint/2010/main" val="338910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154" y="133566"/>
            <a:ext cx="7886700" cy="994172"/>
          </a:xfrm>
        </p:spPr>
        <p:txBody>
          <a:bodyPr>
            <a:normAutofit/>
          </a:bodyPr>
          <a:lstStyle/>
          <a:p>
            <a:pPr algn="r"/>
            <a:r>
              <a:rPr lang="en-US" sz="3000" dirty="0">
                <a:latin typeface="Georgia" panose="02040502050405020303" pitchFamily="18" charset="0"/>
              </a:rPr>
              <a:t>2014 Value Engineering Change Proposals</a:t>
            </a:r>
          </a:p>
        </p:txBody>
      </p:sp>
      <p:pic>
        <p:nvPicPr>
          <p:cNvPr id="8" name="Content Placeholder 7"/>
          <p:cNvPicPr>
            <a:picLocks noGrp="1" noChangeAspect="1"/>
          </p:cNvPicPr>
          <p:nvPr>
            <p:ph idx="1"/>
          </p:nvPr>
        </p:nvPicPr>
        <p:blipFill>
          <a:blip r:embed="rId3"/>
          <a:stretch>
            <a:fillRect/>
          </a:stretch>
        </p:blipFill>
        <p:spPr>
          <a:xfrm>
            <a:off x="1782193" y="1127738"/>
            <a:ext cx="7155661" cy="3465790"/>
          </a:xfrm>
          <a:prstGeom prst="rect">
            <a:avLst/>
          </a:prstGeom>
        </p:spPr>
      </p:pic>
      <p:sp>
        <p:nvSpPr>
          <p:cNvPr id="10" name="TextBox 9"/>
          <p:cNvSpPr txBox="1"/>
          <p:nvPr/>
        </p:nvSpPr>
        <p:spPr>
          <a:xfrm>
            <a:off x="3149120" y="5172201"/>
            <a:ext cx="3690767" cy="830997"/>
          </a:xfrm>
          <a:prstGeom prst="rect">
            <a:avLst/>
          </a:prstGeom>
          <a:noFill/>
        </p:spPr>
        <p:txBody>
          <a:bodyPr wrap="square" rtlCol="0">
            <a:spAutoFit/>
          </a:bodyPr>
          <a:lstStyle/>
          <a:p>
            <a:pPr algn="ctr"/>
            <a:r>
              <a:rPr lang="en-US" sz="2400" dirty="0"/>
              <a:t>% QTY Accepted: 53</a:t>
            </a:r>
            <a:r>
              <a:rPr lang="en-US" sz="2400" dirty="0" smtClean="0"/>
              <a:t>%</a:t>
            </a:r>
          </a:p>
          <a:p>
            <a:pPr algn="ctr"/>
            <a:r>
              <a:rPr lang="en-US" sz="2400" dirty="0"/>
              <a:t>% Value Accepted: 54</a:t>
            </a:r>
            <a:r>
              <a:rPr lang="en-US" sz="2400" dirty="0" smtClean="0"/>
              <a:t>%</a:t>
            </a:r>
            <a:endParaRPr lang="en-US" sz="2400" dirty="0"/>
          </a:p>
        </p:txBody>
      </p:sp>
    </p:spTree>
    <p:extLst>
      <p:ext uri="{BB962C8B-B14F-4D97-AF65-F5344CB8AC3E}">
        <p14:creationId xmlns:p14="http://schemas.microsoft.com/office/powerpoint/2010/main" val="2734529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210117" y="2658486"/>
            <a:ext cx="6703001" cy="3581566"/>
          </a:xfrm>
          <a:prstGeom prst="rect">
            <a:avLst/>
          </a:prstGeom>
        </p:spPr>
      </p:pic>
      <p:sp>
        <p:nvSpPr>
          <p:cNvPr id="6" name="Rectangle 5"/>
          <p:cNvSpPr/>
          <p:nvPr/>
        </p:nvSpPr>
        <p:spPr>
          <a:xfrm>
            <a:off x="2277144" y="1403094"/>
            <a:ext cx="6031354" cy="1015663"/>
          </a:xfrm>
          <a:prstGeom prst="rect">
            <a:avLst/>
          </a:prstGeom>
        </p:spPr>
        <p:txBody>
          <a:bodyPr wrap="square">
            <a:spAutoFit/>
          </a:bodyPr>
          <a:lstStyle/>
          <a:p>
            <a:pPr marL="214313" indent="-214313">
              <a:buFont typeface="Arial" panose="020B0604020202020204" pitchFamily="34" charset="0"/>
              <a:buChar char="•"/>
            </a:pPr>
            <a:r>
              <a:rPr lang="en-US" sz="2000" b="1" dirty="0"/>
              <a:t>Currently over $3.4 Billion on active contracts </a:t>
            </a:r>
          </a:p>
          <a:p>
            <a:pPr marL="214313" indent="-214313">
              <a:buFont typeface="Arial" panose="020B0604020202020204" pitchFamily="34" charset="0"/>
              <a:buChar char="•"/>
            </a:pPr>
            <a:endParaRPr lang="en-US" sz="2000" b="1" dirty="0" smtClean="0"/>
          </a:p>
          <a:p>
            <a:pPr marL="214313" indent="-214313">
              <a:buFont typeface="Arial" panose="020B0604020202020204" pitchFamily="34" charset="0"/>
              <a:buChar char="•"/>
            </a:pPr>
            <a:r>
              <a:rPr lang="en-US" sz="2000" b="1" dirty="0" smtClean="0"/>
              <a:t>Currently </a:t>
            </a:r>
            <a:r>
              <a:rPr lang="en-US" sz="2000" b="1" dirty="0"/>
              <a:t>over $1.5 Billion is remaining on payment</a:t>
            </a:r>
          </a:p>
        </p:txBody>
      </p:sp>
      <p:sp>
        <p:nvSpPr>
          <p:cNvPr id="7" name="Title 1"/>
          <p:cNvSpPr>
            <a:spLocks noGrp="1"/>
          </p:cNvSpPr>
          <p:nvPr>
            <p:ph type="title"/>
          </p:nvPr>
        </p:nvSpPr>
        <p:spPr>
          <a:xfrm>
            <a:off x="1015367" y="291220"/>
            <a:ext cx="7886700" cy="994172"/>
          </a:xfrm>
        </p:spPr>
        <p:txBody>
          <a:bodyPr/>
          <a:lstStyle/>
          <a:p>
            <a:pPr algn="r"/>
            <a:r>
              <a:rPr lang="en-US" dirty="0">
                <a:latin typeface="Georgia" panose="02040502050405020303" pitchFamily="18" charset="0"/>
              </a:rPr>
              <a:t>Capital Program Reporting</a:t>
            </a:r>
            <a:endParaRPr lang="en-US" dirty="0"/>
          </a:p>
        </p:txBody>
      </p:sp>
    </p:spTree>
    <p:extLst>
      <p:ext uri="{BB962C8B-B14F-4D97-AF65-F5344CB8AC3E}">
        <p14:creationId xmlns:p14="http://schemas.microsoft.com/office/powerpoint/2010/main" val="1218528385"/>
      </p:ext>
    </p:extLst>
  </p:cSld>
  <p:clrMapOvr>
    <a:masterClrMapping/>
  </p:clrMapOvr>
</p:sld>
</file>

<file path=ppt/theme/theme1.xml><?xml version="1.0" encoding="utf-8"?>
<a:theme xmlns:a="http://schemas.openxmlformats.org/drawingml/2006/main" name="2015 Conw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5 Conway" id="{D66D626E-0C18-4425-8E68-1545516C21AC}" vid="{ECF2EEB8-138B-48F9-AEF5-D2F3615274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1B3F82C0E416344BB52A49E32F55FC1" ma:contentTypeVersion="0" ma:contentTypeDescription="Create a new document." ma:contentTypeScope="" ma:versionID="8ddb508e366312baaea4f70999432933">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124E72-F39B-47DB-A528-B33A132C0265}"/>
</file>

<file path=customXml/itemProps2.xml><?xml version="1.0" encoding="utf-8"?>
<ds:datastoreItem xmlns:ds="http://schemas.openxmlformats.org/officeDocument/2006/customXml" ds:itemID="{3DBF2B28-F973-4DFD-B0A5-04BD4C1374A2}"/>
</file>

<file path=customXml/itemProps3.xml><?xml version="1.0" encoding="utf-8"?>
<ds:datastoreItem xmlns:ds="http://schemas.openxmlformats.org/officeDocument/2006/customXml" ds:itemID="{2E5883AA-8E09-4D4B-95B4-0257F2F246EA}"/>
</file>

<file path=docProps/app.xml><?xml version="1.0" encoding="utf-8"?>
<Properties xmlns="http://schemas.openxmlformats.org/officeDocument/2006/extended-properties" xmlns:vt="http://schemas.openxmlformats.org/officeDocument/2006/docPropsVTypes">
  <Template>2015 Conway</Template>
  <TotalTime>3278</TotalTime>
  <Words>1462</Words>
  <Application>Microsoft Office PowerPoint</Application>
  <PresentationFormat>On-screen Show (4:3)</PresentationFormat>
  <Paragraphs>207</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Georgia</vt:lpstr>
      <vt:lpstr>2015 Conway</vt:lpstr>
      <vt:lpstr>Conaway Conference 2015 </vt:lpstr>
      <vt:lpstr>2014 Construction Season</vt:lpstr>
      <vt:lpstr> 2014 Construction Estimate Payments</vt:lpstr>
      <vt:lpstr>Dispute Resolution Indicator of Success!</vt:lpstr>
      <vt:lpstr>Ohio Bridge Partnership Program</vt:lpstr>
      <vt:lpstr>2015 Construction Season</vt:lpstr>
      <vt:lpstr>2014 Two-Step Design Build Projects</vt:lpstr>
      <vt:lpstr>2014 Value Engineering Change Proposals</vt:lpstr>
      <vt:lpstr>Capital Program Reporting</vt:lpstr>
      <vt:lpstr>Prompt Payment Measurement</vt:lpstr>
      <vt:lpstr>2014 Construction Awards</vt:lpstr>
      <vt:lpstr>2014 Construction Awards</vt:lpstr>
      <vt:lpstr>2014 Construction Awards</vt:lpstr>
      <vt:lpstr>2014 Construction Awards</vt:lpstr>
      <vt:lpstr> Conaway Conference</vt:lpstr>
    </vt:vector>
  </TitlesOfParts>
  <Company>Ohio Dept. of Transportation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Timely Payment Task Force  Conaway Conference 2015</dc:title>
  <dc:creator>Anthony Zerrer</dc:creator>
  <cp:lastModifiedBy>Claudette Durham</cp:lastModifiedBy>
  <cp:revision>161</cp:revision>
  <cp:lastPrinted>2015-03-16T20:20:22Z</cp:lastPrinted>
  <dcterms:created xsi:type="dcterms:W3CDTF">2015-01-05T17:43:07Z</dcterms:created>
  <dcterms:modified xsi:type="dcterms:W3CDTF">2015-03-16T20:21:31Z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0x01010031B3F82C0E416344BB52A49E32F55FC1</vt:lpwstr>
  </property>
</Properties>
</file>